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67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267" r:id="rId4"/>
    <p:sldId id="268" r:id="rId5"/>
    <p:sldId id="270" r:id="rId6"/>
    <p:sldId id="287" r:id="rId7"/>
    <p:sldId id="290" r:id="rId8"/>
    <p:sldId id="288" r:id="rId9"/>
    <p:sldId id="298" r:id="rId10"/>
    <p:sldId id="285" r:id="rId11"/>
    <p:sldId id="286" r:id="rId12"/>
    <p:sldId id="276" r:id="rId13"/>
    <p:sldId id="281" r:id="rId14"/>
    <p:sldId id="299" r:id="rId15"/>
    <p:sldId id="282" r:id="rId16"/>
    <p:sldId id="283" r:id="rId17"/>
    <p:sldId id="284" r:id="rId18"/>
    <p:sldId id="300" r:id="rId19"/>
    <p:sldId id="269" r:id="rId20"/>
    <p:sldId id="261" r:id="rId21"/>
    <p:sldId id="293" r:id="rId22"/>
  </p:sldIdLst>
  <p:sldSz cx="12192000" cy="6858000"/>
  <p:notesSz cx="6858000" cy="9144000"/>
  <p:custDataLst>
    <p:tags r:id="rId25"/>
  </p:custDataLst>
  <p:defaultTextStyle>
    <a:defPPr>
      <a:defRPr lang="de-DE"/>
    </a:defPPr>
    <a:lvl1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b="1" kern="1200">
        <a:solidFill>
          <a:schemeClr val="tx1"/>
        </a:solidFill>
        <a:latin typeface="+mj-lt"/>
        <a:ea typeface="+mn-ea"/>
        <a:cs typeface="+mn-cs"/>
      </a:defRPr>
    </a:lvl2pPr>
    <a:lvl3pPr marL="216000" indent="-216000" algn="l" defTabSz="914400" rtl="0" eaLnBrk="1" latinLnBrk="0" hangingPunct="1">
      <a:lnSpc>
        <a:spcPct val="100000"/>
      </a:lnSpc>
      <a:spcBef>
        <a:spcPts val="800"/>
      </a:spcBef>
      <a:buClr>
        <a:schemeClr val="bg2"/>
      </a:buClr>
      <a:buFont typeface="Wingdings" panose="05000000000000000000" pitchFamily="2" charset="2"/>
      <a:buChar char="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DE89"/>
    <a:srgbClr val="779FB5"/>
    <a:srgbClr val="97C139"/>
    <a:srgbClr val="BBD700"/>
    <a:srgbClr val="EDF4D7"/>
    <a:srgbClr val="A5A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74968-8E7B-4BD5-88D0-8983A55FECBE}">
  <a:tblStyle styleId="{FF574968-8E7B-4BD5-88D0-8983A55FECBE}" styleName="FAPS Grün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bg2"/>
              </a:solidFill>
            </a:ln>
          </a:top>
          <a:bottom>
            <a:ln w="12700" cmpd="sng">
              <a:solidFill>
                <a:schemeClr val="bg2"/>
              </a:solidFill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 w="12700" cmpd="sng">
              <a:solidFill>
                <a:schemeClr val="bg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firstRow>
  </a:tblStyle>
  <a:tblStyle styleId="{37BAE8A2-7202-4C22-9C2C-F347EB2FAA6F}" styleName="FAPS Blau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firstRow>
  </a:tblStyle>
  <a:tblStyle styleId="{EBB0CE9F-D716-4860-AF4F-F15B24E0B071}" styleName="FAPS Gelb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26AB2577-4540-4206-9094-D35CD18BC8E0}" styleName="FAPS Orange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firstRow>
  </a:tblStyle>
  <a:tblStyle styleId="{722F7E24-ECD2-48BB-A2A0-780832591A68}" styleName="FAPS Red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rgbClr val="990033"/>
              </a:solidFill>
            </a:ln>
          </a:top>
          <a:bottom>
            <a:ln w="12700" cmpd="sng">
              <a:solidFill>
                <a:srgbClr val="990033"/>
              </a:solidFill>
            </a:ln>
          </a:bottom>
          <a:insideH>
            <a:ln w="12700" cmpd="sng">
              <a:solidFill>
                <a:srgbClr val="990033"/>
              </a:solidFill>
            </a:ln>
          </a:insideH>
          <a:insideV>
            <a:ln w="12700" cmpd="sng">
              <a:solidFill>
                <a:srgbClr val="990033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howGuides="1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268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Preliminary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C95-470F-9BF0-0BFA151C1D3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95-470F-9BF0-0BFA151C1D3C}"/>
              </c:ext>
            </c:extLst>
          </c:dPt>
          <c:cat>
            <c:strRef>
              <c:f>Tabelle1!$E$2:$G$2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 (N/A)</c:v>
                </c:pt>
              </c:strCache>
            </c:strRef>
          </c:cat>
          <c:val>
            <c:numRef>
              <c:f>Tabelle1!$E$3:$G$3</c:f>
              <c:numCache>
                <c:formatCode>0%</c:formatCode>
                <c:ptCount val="3"/>
                <c:pt idx="0">
                  <c:v>0.8</c:v>
                </c:pt>
                <c:pt idx="1">
                  <c:v>0.7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95-470F-9BF0-0BFA151C1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79105520"/>
        <c:axId val="479106768"/>
      </c:barChart>
      <c:catAx>
        <c:axId val="47910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6768"/>
        <c:crosses val="autoZero"/>
        <c:auto val="1"/>
        <c:lblAlgn val="ctr"/>
        <c:lblOffset val="100"/>
        <c:noMultiLvlLbl val="0"/>
      </c:catAx>
      <c:valAx>
        <c:axId val="479106768"/>
        <c:scaling>
          <c:orientation val="minMax"/>
          <c:max val="1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Optimized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4C-4FF7-9A18-5CF6B5123D4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4C-4FF7-9A18-5CF6B5123D4B}"/>
              </c:ext>
            </c:extLst>
          </c:dPt>
          <c:cat>
            <c:strRef>
              <c:f>Tabelle1!$A$2:$C$2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</c:v>
                </c:pt>
              </c:strCache>
            </c:strRef>
          </c:cat>
          <c:val>
            <c:numRef>
              <c:f>Tabelle1!$A$3:$C$3</c:f>
              <c:numCache>
                <c:formatCode>0%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4C-4FF7-9A18-5CF6B5123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87740496"/>
        <c:axId val="887740912"/>
      </c:barChart>
      <c:catAx>
        <c:axId val="8877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912"/>
        <c:crosses val="autoZero"/>
        <c:auto val="1"/>
        <c:lblAlgn val="ctr"/>
        <c:lblOffset val="100"/>
        <c:noMultiLvlLbl val="0"/>
      </c:catAx>
      <c:valAx>
        <c:axId val="887740912"/>
        <c:scaling>
          <c:orientation val="minMax"/>
          <c:max val="1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A - Preliminary Trials</a:t>
            </a:r>
          </a:p>
        </c:rich>
      </c:tx>
      <c:layout>
        <c:manualLayout>
          <c:xMode val="edge"/>
          <c:yMode val="edge"/>
          <c:x val="0.24923962186600904"/>
          <c:y val="1.37315482320631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1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73-41AF-AA70-923C468D36EB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73-41AF-AA70-923C468D36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Tabelle1!$J$2:$K$2</c:f>
              <c:strCache>
                <c:ptCount val="2"/>
                <c:pt idx="0">
                  <c:v>Slot liner pulled back with the funnel</c:v>
                </c:pt>
                <c:pt idx="1">
                  <c:v>Slot liner misplacement</c:v>
                </c:pt>
              </c:strCache>
            </c:strRef>
          </c:cat>
          <c:val>
            <c:numRef>
              <c:f>Tabelle1!$J$3:$K$3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73-41AF-AA70-923C468D36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836296202802"/>
          <c:y val="0.20648340973953477"/>
          <c:w val="0.36250279134343721"/>
          <c:h val="0.698915922509780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B - Preliminary</a:t>
            </a:r>
            <a:r>
              <a:rPr lang="de-DE" sz="1000" baseline="0"/>
              <a:t> Trials</a:t>
            </a:r>
            <a:endParaRPr lang="de-DE" sz="1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8.0877634911313695E-2"/>
          <c:y val="0.19473999885898563"/>
          <c:w val="0.49879831946110298"/>
          <c:h val="0.6605707473944336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70-49EC-B942-1B9CE976F693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70-49EC-B942-1B9CE976F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Tabelle1!$N$2:$O$2</c:f>
              <c:strCache>
                <c:ptCount val="2"/>
                <c:pt idx="0">
                  <c:v>Poor Slot liner profile</c:v>
                </c:pt>
                <c:pt idx="1">
                  <c:v>Funnel Misalignment</c:v>
                </c:pt>
              </c:strCache>
            </c:strRef>
          </c:cat>
          <c:val>
            <c:numRef>
              <c:f>Tabelle1!$N$3:$O$3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70-49EC-B942-1B9CE976F69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67376-0B33-4217-AE56-56D9643C06F1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4EA86-25C6-4F86-9E26-3EA69B71F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9FC5-228A-47D0-AD07-EE122BAE1BE9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1C4DF-6CA6-480F-9C53-A2D3867D0D7B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593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9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376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348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6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90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23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9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661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89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67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11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Präsentation: Präsentationsanlass, Kunde, Kooperationspartner, Vorlesung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1" pos="3114">
          <p15:clr>
            <a:srgbClr val="A4A3A4"/>
          </p15:clr>
        </p15:guide>
        <p15:guide id="32" orient="horz" pos="2704">
          <p15:clr>
            <a:srgbClr val="A4A3A4"/>
          </p15:clr>
        </p15:guide>
        <p15:guide id="33" orient="horz" pos="3407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7" name="Danke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8614283" y="4811018"/>
            <a:ext cx="273792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0" b="1" cap="all" baseline="0" dirty="0"/>
              <a:t>Danke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  <p:sp>
        <p:nvSpPr>
          <p:cNvPr id="26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44C02938-741B-4940-95E2-6D6629FDCC91}" type="datetime1">
              <a:rPr lang="de-DE" smtClean="0">
                <a:solidFill>
                  <a:srgbClr val="000000"/>
                </a:solidFill>
              </a:rPr>
              <a:t>07.11.2025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52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07.11.2025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839788" y="333375"/>
            <a:ext cx="10303200" cy="503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7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 userDrawn="1">
          <p15:clr>
            <a:srgbClr val="5ACBF0"/>
          </p15:clr>
        </p15:guide>
        <p15:guide id="13" pos="2048" userDrawn="1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weis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feld 198"/>
          <p:cNvSpPr txBox="1"/>
          <p:nvPr userDrawn="1"/>
        </p:nvSpPr>
        <p:spPr>
          <a:xfrm>
            <a:off x="839788" y="333375"/>
            <a:ext cx="10303625" cy="5032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800" b="1" dirty="0">
                <a:latin typeface="+mj-lt"/>
              </a:rPr>
              <a:t>Die Einhaltung der PowerPoint-Anweisungen ermöglicht die Erstellung qualitativ </a:t>
            </a:r>
            <a:br>
              <a:rPr lang="de-DE" sz="1800" b="1" dirty="0">
                <a:latin typeface="+mj-lt"/>
              </a:rPr>
            </a:br>
            <a:r>
              <a:rPr lang="de-DE" sz="1800" b="1" dirty="0">
                <a:latin typeface="+mj-lt"/>
              </a:rPr>
              <a:t>hochwertiger Folien, um Forschungsergebnisse angemessen repräsentieren zu können.</a:t>
            </a:r>
          </a:p>
        </p:txBody>
      </p:sp>
      <p:sp>
        <p:nvSpPr>
          <p:cNvPr id="102" name="Rechteck 101"/>
          <p:cNvSpPr/>
          <p:nvPr userDrawn="1"/>
        </p:nvSpPr>
        <p:spPr>
          <a:xfrm>
            <a:off x="11143413" y="0"/>
            <a:ext cx="1048586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00" tIns="18000" rIns="18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Textfeld 28"/>
          <p:cNvSpPr txBox="1"/>
          <p:nvPr userDrawn="1"/>
        </p:nvSpPr>
        <p:spPr>
          <a:xfrm>
            <a:off x="-432048" y="3795891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0" name="Textfeld 29"/>
          <p:cNvSpPr txBox="1"/>
          <p:nvPr userDrawn="1"/>
        </p:nvSpPr>
        <p:spPr>
          <a:xfrm>
            <a:off x="-436123" y="3493909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32048" y="617676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32048" y="200697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9,6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-432048" y="7046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8,2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-432048" y="11364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578385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611921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5928320" y="-670643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636084" y="-358463"/>
            <a:ext cx="45534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39" name="Textfeld 38"/>
          <p:cNvSpPr txBox="1"/>
          <p:nvPr userDrawn="1"/>
        </p:nvSpPr>
        <p:spPr>
          <a:xfrm>
            <a:off x="11098502" y="-358463"/>
            <a:ext cx="50741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52" name="Textfeld 51"/>
          <p:cNvSpPr txBox="1"/>
          <p:nvPr userDrawn="1"/>
        </p:nvSpPr>
        <p:spPr>
          <a:xfrm>
            <a:off x="2866093" y="-414229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7,9</a:t>
            </a:r>
          </a:p>
        </p:txBody>
      </p:sp>
      <p:sp>
        <p:nvSpPr>
          <p:cNvPr id="53" name="Textfeld 52"/>
          <p:cNvSpPr txBox="1"/>
          <p:nvPr userDrawn="1"/>
        </p:nvSpPr>
        <p:spPr>
          <a:xfrm>
            <a:off x="8262018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7,1</a:t>
            </a:r>
          </a:p>
        </p:txBody>
      </p:sp>
      <p:sp>
        <p:nvSpPr>
          <p:cNvPr id="54" name="Textfeld 53"/>
          <p:cNvSpPr txBox="1"/>
          <p:nvPr userDrawn="1"/>
        </p:nvSpPr>
        <p:spPr>
          <a:xfrm>
            <a:off x="354012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7,1</a:t>
            </a:r>
          </a:p>
        </p:txBody>
      </p:sp>
      <p:sp>
        <p:nvSpPr>
          <p:cNvPr id="55" name="Textfeld 54"/>
          <p:cNvSpPr txBox="1"/>
          <p:nvPr userDrawn="1"/>
        </p:nvSpPr>
        <p:spPr>
          <a:xfrm>
            <a:off x="4440238" y="-416250"/>
            <a:ext cx="389433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4,6</a:t>
            </a:r>
          </a:p>
        </p:txBody>
      </p:sp>
      <p:sp>
        <p:nvSpPr>
          <p:cNvPr id="56" name="Textfeld 55"/>
          <p:cNvSpPr txBox="1"/>
          <p:nvPr userDrawn="1"/>
        </p:nvSpPr>
        <p:spPr>
          <a:xfrm>
            <a:off x="8040688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5,4</a:t>
            </a:r>
          </a:p>
        </p:txBody>
      </p:sp>
      <p:sp>
        <p:nvSpPr>
          <p:cNvPr id="57" name="Textfeld 56"/>
          <p:cNvSpPr txBox="1"/>
          <p:nvPr userDrawn="1"/>
        </p:nvSpPr>
        <p:spPr>
          <a:xfrm>
            <a:off x="376145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5,4</a:t>
            </a:r>
          </a:p>
        </p:txBody>
      </p:sp>
      <p:sp>
        <p:nvSpPr>
          <p:cNvPr id="58" name="Textfeld 57"/>
          <p:cNvSpPr txBox="1"/>
          <p:nvPr userDrawn="1"/>
        </p:nvSpPr>
        <p:spPr>
          <a:xfrm>
            <a:off x="8940800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7,9</a:t>
            </a:r>
          </a:p>
        </p:txBody>
      </p:sp>
      <p:sp>
        <p:nvSpPr>
          <p:cNvPr id="59" name="Textfeld 58"/>
          <p:cNvSpPr txBox="1"/>
          <p:nvPr userDrawn="1"/>
        </p:nvSpPr>
        <p:spPr>
          <a:xfrm>
            <a:off x="7371836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4,6</a:t>
            </a:r>
          </a:p>
        </p:txBody>
      </p:sp>
      <p:sp>
        <p:nvSpPr>
          <p:cNvPr id="60" name="Textfeld 59"/>
          <p:cNvSpPr txBox="1"/>
          <p:nvPr userDrawn="1"/>
        </p:nvSpPr>
        <p:spPr>
          <a:xfrm>
            <a:off x="-779643" y="364490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94" name="Rechteck 93"/>
          <p:cNvSpPr/>
          <p:nvPr userDrawn="1"/>
        </p:nvSpPr>
        <p:spPr>
          <a:xfrm>
            <a:off x="839788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5" name="Rechteck 94"/>
          <p:cNvSpPr/>
          <p:nvPr userDrawn="1"/>
        </p:nvSpPr>
        <p:spPr>
          <a:xfrm>
            <a:off x="3540125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6" name="Rechteck 95"/>
          <p:cNvSpPr/>
          <p:nvPr userDrawn="1"/>
        </p:nvSpPr>
        <p:spPr>
          <a:xfrm>
            <a:off x="6240463" y="7036841"/>
            <a:ext cx="2411411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7" name="Rechteck 96"/>
          <p:cNvSpPr/>
          <p:nvPr userDrawn="1"/>
        </p:nvSpPr>
        <p:spPr>
          <a:xfrm>
            <a:off x="8940800" y="7036841"/>
            <a:ext cx="2412999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8" name="Rechteck 97"/>
          <p:cNvSpPr/>
          <p:nvPr userDrawn="1"/>
        </p:nvSpPr>
        <p:spPr>
          <a:xfrm>
            <a:off x="839788" y="7232595"/>
            <a:ext cx="3311525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9" name="Rechteck 98"/>
          <p:cNvSpPr/>
          <p:nvPr userDrawn="1"/>
        </p:nvSpPr>
        <p:spPr>
          <a:xfrm>
            <a:off x="4440237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0" name="Rechteck 99"/>
          <p:cNvSpPr/>
          <p:nvPr userDrawn="1"/>
        </p:nvSpPr>
        <p:spPr>
          <a:xfrm>
            <a:off x="8040688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11143413" y="0"/>
            <a:ext cx="208800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207" y="1"/>
            <a:ext cx="841253" cy="841253"/>
            <a:chOff x="5757863" y="1597025"/>
            <a:chExt cx="1971675" cy="1971675"/>
          </a:xfrm>
        </p:grpSpPr>
        <p:sp>
          <p:nvSpPr>
            <p:cNvPr id="88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6" name="Rechteck 125"/>
          <p:cNvSpPr/>
          <p:nvPr userDrawn="1"/>
        </p:nvSpPr>
        <p:spPr>
          <a:xfrm>
            <a:off x="11143412" y="836613"/>
            <a:ext cx="1048586" cy="208800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194" name="Freihandform 193"/>
          <p:cNvSpPr/>
          <p:nvPr userDrawn="1"/>
        </p:nvSpPr>
        <p:spPr>
          <a:xfrm>
            <a:off x="6454578" y="4290979"/>
            <a:ext cx="3142960" cy="1874865"/>
          </a:xfrm>
          <a:custGeom>
            <a:avLst/>
            <a:gdLst>
              <a:gd name="connsiteX0" fmla="*/ 0 w 3142960"/>
              <a:gd name="connsiteY0" fmla="*/ 0 h 1874865"/>
              <a:gd name="connsiteX1" fmla="*/ 3142960 w 3142960"/>
              <a:gd name="connsiteY1" fmla="*/ 0 h 1874865"/>
              <a:gd name="connsiteX2" fmla="*/ 3142960 w 3142960"/>
              <a:gd name="connsiteY2" fmla="*/ 1718404 h 1874865"/>
              <a:gd name="connsiteX3" fmla="*/ 2450159 w 3142960"/>
              <a:gd name="connsiteY3" fmla="*/ 1718404 h 1874865"/>
              <a:gd name="connsiteX4" fmla="*/ 2294991 w 3142960"/>
              <a:gd name="connsiteY4" fmla="*/ 1874865 h 1874865"/>
              <a:gd name="connsiteX5" fmla="*/ 0 w 3142960"/>
              <a:gd name="connsiteY5" fmla="*/ 1874865 h 187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960" h="1874865">
                <a:moveTo>
                  <a:pt x="0" y="0"/>
                </a:moveTo>
                <a:lnTo>
                  <a:pt x="3142960" y="0"/>
                </a:lnTo>
                <a:lnTo>
                  <a:pt x="3142960" y="1718404"/>
                </a:lnTo>
                <a:lnTo>
                  <a:pt x="2450159" y="1718404"/>
                </a:lnTo>
                <a:lnTo>
                  <a:pt x="2294991" y="1874865"/>
                </a:lnTo>
                <a:lnTo>
                  <a:pt x="0" y="1874865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08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</a:rPr>
              <a:t>Änderung </a:t>
            </a:r>
            <a:r>
              <a:rPr lang="de-DE" sz="1400" baseline="0" dirty="0">
                <a:solidFill>
                  <a:schemeClr val="tx1"/>
                </a:solidFill>
              </a:rPr>
              <a:t>Folienlayout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98" name="Freihandform 197"/>
          <p:cNvSpPr/>
          <p:nvPr userDrawn="1"/>
        </p:nvSpPr>
        <p:spPr>
          <a:xfrm>
            <a:off x="9674964" y="4290978"/>
            <a:ext cx="1529999" cy="1718405"/>
          </a:xfrm>
          <a:custGeom>
            <a:avLst/>
            <a:gdLst>
              <a:gd name="connsiteX0" fmla="*/ 73034 w 1529999"/>
              <a:gd name="connsiteY0" fmla="*/ 1 h 1718405"/>
              <a:gd name="connsiteX1" fmla="*/ 1529999 w 1529999"/>
              <a:gd name="connsiteY1" fmla="*/ 1 h 1718405"/>
              <a:gd name="connsiteX2" fmla="*/ 1529999 w 1529999"/>
              <a:gd name="connsiteY2" fmla="*/ 1614533 h 1718405"/>
              <a:gd name="connsiteX3" fmla="*/ 1425886 w 1529999"/>
              <a:gd name="connsiteY3" fmla="*/ 1718405 h 1718405"/>
              <a:gd name="connsiteX4" fmla="*/ 73033 w 1529999"/>
              <a:gd name="connsiteY4" fmla="*/ 1718405 h 1718405"/>
              <a:gd name="connsiteX5" fmla="*/ 73033 w 1529999"/>
              <a:gd name="connsiteY5" fmla="*/ 1718404 h 1718405"/>
              <a:gd name="connsiteX6" fmla="*/ 73034 w 1529999"/>
              <a:gd name="connsiteY6" fmla="*/ 1718404 h 1718405"/>
              <a:gd name="connsiteX7" fmla="*/ 0 w 1529999"/>
              <a:gd name="connsiteY7" fmla="*/ 0 h 1718405"/>
              <a:gd name="connsiteX8" fmla="*/ 73034 w 1529999"/>
              <a:gd name="connsiteY8" fmla="*/ 0 h 1718405"/>
              <a:gd name="connsiteX9" fmla="*/ 73034 w 1529999"/>
              <a:gd name="connsiteY9" fmla="*/ 1 h 1718405"/>
              <a:gd name="connsiteX10" fmla="*/ 73033 w 1529999"/>
              <a:gd name="connsiteY10" fmla="*/ 1 h 1718405"/>
              <a:gd name="connsiteX11" fmla="*/ 73033 w 1529999"/>
              <a:gd name="connsiteY11" fmla="*/ 1718404 h 1718405"/>
              <a:gd name="connsiteX12" fmla="*/ 0 w 1529999"/>
              <a:gd name="connsiteY12" fmla="*/ 1718404 h 171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9999" h="1718405">
                <a:moveTo>
                  <a:pt x="73034" y="1"/>
                </a:moveTo>
                <a:lnTo>
                  <a:pt x="1529999" y="1"/>
                </a:lnTo>
                <a:lnTo>
                  <a:pt x="1529999" y="1614533"/>
                </a:lnTo>
                <a:lnTo>
                  <a:pt x="1425886" y="1718405"/>
                </a:lnTo>
                <a:lnTo>
                  <a:pt x="73033" y="1718405"/>
                </a:lnTo>
                <a:lnTo>
                  <a:pt x="73033" y="1718404"/>
                </a:lnTo>
                <a:lnTo>
                  <a:pt x="73034" y="1718404"/>
                </a:lnTo>
                <a:close/>
                <a:moveTo>
                  <a:pt x="0" y="0"/>
                </a:moveTo>
                <a:lnTo>
                  <a:pt x="73034" y="0"/>
                </a:lnTo>
                <a:lnTo>
                  <a:pt x="73034" y="1"/>
                </a:lnTo>
                <a:lnTo>
                  <a:pt x="73033" y="1"/>
                </a:lnTo>
                <a:lnTo>
                  <a:pt x="73033" y="1718404"/>
                </a:lnTo>
                <a:lnTo>
                  <a:pt x="0" y="1718404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Keine Nutzung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br>
              <a:rPr lang="de-DE" sz="1400" baseline="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von Konturen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6" name="Grafik 85"/>
          <p:cNvPicPr>
            <a:picLocks noChangeAspect="1"/>
          </p:cNvPicPr>
          <p:nvPr userDrawn="1"/>
        </p:nvPicPr>
        <p:blipFill rotWithShape="1">
          <a:blip r:embed="rId2"/>
          <a:srcRect l="-413" t="-391" r="64380" b="35617"/>
          <a:stretch/>
        </p:blipFill>
        <p:spPr>
          <a:xfrm>
            <a:off x="6523392" y="4362980"/>
            <a:ext cx="902660" cy="1730865"/>
          </a:xfrm>
          <a:prstGeom prst="rect">
            <a:avLst/>
          </a:prstGeom>
        </p:spPr>
      </p:pic>
      <p:sp>
        <p:nvSpPr>
          <p:cNvPr id="89" name="Rechteck 88"/>
          <p:cNvSpPr/>
          <p:nvPr userDrawn="1"/>
        </p:nvSpPr>
        <p:spPr>
          <a:xfrm>
            <a:off x="983657" y="4290980"/>
            <a:ext cx="5396096" cy="1874865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99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90" name="Gruppieren 89"/>
          <p:cNvGrpSpPr/>
          <p:nvPr userDrawn="1"/>
        </p:nvGrpSpPr>
        <p:grpSpPr>
          <a:xfrm>
            <a:off x="1056653" y="5056232"/>
            <a:ext cx="684077" cy="1037613"/>
            <a:chOff x="6857667" y="5091438"/>
            <a:chExt cx="684077" cy="1037613"/>
          </a:xfrm>
        </p:grpSpPr>
        <p:pic>
          <p:nvPicPr>
            <p:cNvPr id="92" name="Grafik 91"/>
            <p:cNvPicPr>
              <a:picLocks noChangeAspect="1"/>
            </p:cNvPicPr>
            <p:nvPr userDrawn="1"/>
          </p:nvPicPr>
          <p:blipFill rotWithShape="1">
            <a:blip r:embed="rId3"/>
            <a:srcRect l="2497" t="18212" r="6605"/>
            <a:stretch/>
          </p:blipFill>
          <p:spPr>
            <a:xfrm>
              <a:off x="6857667" y="5091438"/>
              <a:ext cx="684076" cy="210367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857668" y="5340624"/>
              <a:ext cx="684076" cy="788427"/>
            </a:xfrm>
            <a:prstGeom prst="rect">
              <a:avLst/>
            </a:prstGeom>
          </p:spPr>
        </p:pic>
      </p:grpSp>
      <p:grpSp>
        <p:nvGrpSpPr>
          <p:cNvPr id="45" name="Gruppieren 44"/>
          <p:cNvGrpSpPr/>
          <p:nvPr userDrawn="1"/>
        </p:nvGrpSpPr>
        <p:grpSpPr>
          <a:xfrm>
            <a:off x="983657" y="1410980"/>
            <a:ext cx="1800000" cy="2808000"/>
            <a:chOff x="839788" y="1269171"/>
            <a:chExt cx="1800000" cy="2808000"/>
          </a:xfrm>
        </p:grpSpPr>
        <p:sp>
          <p:nvSpPr>
            <p:cNvPr id="67" name="Rechteck 66"/>
            <p:cNvSpPr/>
            <p:nvPr userDrawn="1"/>
          </p:nvSpPr>
          <p:spPr>
            <a:xfrm>
              <a:off x="839788" y="1269171"/>
              <a:ext cx="1800000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der Designfarben-Stufung</a:t>
              </a:r>
            </a:p>
          </p:txBody>
        </p:sp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10998" y="1804589"/>
              <a:ext cx="1657581" cy="2200582"/>
            </a:xfrm>
            <a:prstGeom prst="rect">
              <a:avLst/>
            </a:prstGeom>
          </p:spPr>
        </p:pic>
        <p:cxnSp>
          <p:nvCxnSpPr>
            <p:cNvPr id="11" name="Gerader Verbinder 10"/>
            <p:cNvCxnSpPr/>
            <p:nvPr userDrawn="1"/>
          </p:nvCxnSpPr>
          <p:spPr>
            <a:xfrm flipH="1"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/>
            <p:cNvCxnSpPr/>
            <p:nvPr userDrawn="1"/>
          </p:nvCxnSpPr>
          <p:spPr>
            <a:xfrm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 userDrawn="1"/>
          </p:nvCxnSpPr>
          <p:spPr>
            <a:xfrm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/>
            <p:cNvCxnSpPr/>
            <p:nvPr userDrawn="1"/>
          </p:nvCxnSpPr>
          <p:spPr>
            <a:xfrm flipH="1"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 userDrawn="1"/>
        </p:nvGrpSpPr>
        <p:grpSpPr>
          <a:xfrm>
            <a:off x="2853046" y="1410980"/>
            <a:ext cx="1728659" cy="2808000"/>
            <a:chOff x="2711788" y="1269171"/>
            <a:chExt cx="1728659" cy="2808000"/>
          </a:xfrm>
        </p:grpSpPr>
        <p:sp>
          <p:nvSpPr>
            <p:cNvPr id="66" name="Rechteck 65"/>
            <p:cNvSpPr/>
            <p:nvPr userDrawn="1"/>
          </p:nvSpPr>
          <p:spPr>
            <a:xfrm>
              <a:off x="2711788" y="1269171"/>
              <a:ext cx="1728658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von</a:t>
              </a:r>
              <a:r>
                <a:rPr lang="de-DE" sz="1400" baseline="0" dirty="0">
                  <a:solidFill>
                    <a:schemeClr val="tx1"/>
                  </a:solidFill>
                </a:rPr>
                <a:t> Aufzählungszeichen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787075" y="3463386"/>
              <a:ext cx="635580" cy="53854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787074" y="1804589"/>
              <a:ext cx="1581371" cy="609685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2787075" y="2974830"/>
              <a:ext cx="1581371" cy="416556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787075" y="2486274"/>
              <a:ext cx="1581371" cy="416556"/>
            </a:xfrm>
            <a:prstGeom prst="rect">
              <a:avLst/>
            </a:prstGeom>
          </p:spPr>
        </p:pic>
        <p:cxnSp>
          <p:nvCxnSpPr>
            <p:cNvPr id="69" name="Gerader Verbinder 68"/>
            <p:cNvCxnSpPr/>
            <p:nvPr userDrawn="1"/>
          </p:nvCxnSpPr>
          <p:spPr>
            <a:xfrm flipH="1"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/>
            <p:cNvSpPr/>
            <p:nvPr userDrawn="1"/>
          </p:nvSpPr>
          <p:spPr>
            <a:xfrm>
              <a:off x="3539910" y="1835432"/>
              <a:ext cx="433462" cy="215892"/>
            </a:xfrm>
            <a:prstGeom prst="rect">
              <a:avLst/>
            </a:prstGeom>
            <a:noFill/>
            <a:ln w="28575">
              <a:solidFill>
                <a:srgbClr val="6A8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3987392" y="2280905"/>
              <a:ext cx="381053" cy="133369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 userDrawn="1"/>
          </p:nvSpPr>
          <p:spPr>
            <a:xfrm>
              <a:off x="3792265" y="265855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4" name="Gewinkelter Verbinder 23"/>
            <p:cNvCxnSpPr>
              <a:stCxn id="20" idx="2"/>
              <a:endCxn id="22" idx="3"/>
            </p:cNvCxnSpPr>
            <p:nvPr userDrawn="1"/>
          </p:nvCxnSpPr>
          <p:spPr>
            <a:xfrm rot="16200000" flipH="1">
              <a:off x="3488839" y="2319126"/>
              <a:ext cx="643228" cy="107624"/>
            </a:xfrm>
            <a:prstGeom prst="bentConnector4">
              <a:avLst>
                <a:gd name="adj1" fmla="val 63491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/>
            <p:cNvSpPr/>
            <p:nvPr userDrawn="1"/>
          </p:nvSpPr>
          <p:spPr>
            <a:xfrm>
              <a:off x="3792265" y="3147108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77" name="Gewinkelter Verbinder 76"/>
            <p:cNvCxnSpPr>
              <a:stCxn id="20" idx="2"/>
              <a:endCxn id="75" idx="3"/>
            </p:cNvCxnSpPr>
            <p:nvPr userDrawn="1"/>
          </p:nvCxnSpPr>
          <p:spPr>
            <a:xfrm rot="16200000" flipH="1">
              <a:off x="3244561" y="2563404"/>
              <a:ext cx="1131784" cy="107624"/>
            </a:xfrm>
            <a:prstGeom prst="bentConnector4">
              <a:avLst>
                <a:gd name="adj1" fmla="val 35506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hteck 102"/>
            <p:cNvSpPr/>
            <p:nvPr userDrawn="1"/>
          </p:nvSpPr>
          <p:spPr>
            <a:xfrm>
              <a:off x="3406141" y="3493908"/>
              <a:ext cx="1034306" cy="508023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50" b="0" dirty="0">
                  <a:solidFill>
                    <a:schemeClr val="tx1"/>
                  </a:solidFill>
                </a:rPr>
                <a:t>Listenebene</a:t>
              </a:r>
              <a:r>
                <a:rPr lang="de-DE" sz="1050" dirty="0">
                  <a:solidFill>
                    <a:schemeClr val="tx1"/>
                  </a:solidFill>
                </a:rPr>
                <a:t> anpassen!</a:t>
              </a:r>
            </a:p>
          </p:txBody>
        </p:sp>
        <p:cxnSp>
          <p:nvCxnSpPr>
            <p:cNvPr id="104" name="Gerader Verbinder 103"/>
            <p:cNvCxnSpPr/>
            <p:nvPr userDrawn="1"/>
          </p:nvCxnSpPr>
          <p:spPr>
            <a:xfrm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ieren 50"/>
          <p:cNvGrpSpPr/>
          <p:nvPr userDrawn="1"/>
        </p:nvGrpSpPr>
        <p:grpSpPr>
          <a:xfrm>
            <a:off x="4651095" y="1410980"/>
            <a:ext cx="1728658" cy="2808000"/>
            <a:chOff x="4651095" y="1410980"/>
            <a:chExt cx="1728658" cy="2808000"/>
          </a:xfrm>
        </p:grpSpPr>
        <p:grpSp>
          <p:nvGrpSpPr>
            <p:cNvPr id="23" name="Gruppieren 22"/>
            <p:cNvGrpSpPr/>
            <p:nvPr userDrawn="1"/>
          </p:nvGrpSpPr>
          <p:grpSpPr>
            <a:xfrm>
              <a:off x="4651095" y="1410980"/>
              <a:ext cx="1728658" cy="1181257"/>
              <a:chOff x="4585632" y="1269171"/>
              <a:chExt cx="1728658" cy="1181257"/>
            </a:xfrm>
          </p:grpSpPr>
          <p:sp>
            <p:nvSpPr>
              <p:cNvPr id="74" name="Rechteck 73"/>
              <p:cNvSpPr/>
              <p:nvPr userDrawn="1"/>
            </p:nvSpPr>
            <p:spPr>
              <a:xfrm>
                <a:off x="4585632" y="1269171"/>
                <a:ext cx="1728658" cy="1181257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Schriftart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aseline="0" dirty="0">
                    <a:solidFill>
                      <a:schemeClr val="tx1"/>
                    </a:solidFill>
                  </a:rPr>
                  <a:t> (Textkörper)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Grafik 11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4657177" y="1804589"/>
                <a:ext cx="1583286" cy="575201"/>
              </a:xfrm>
              <a:prstGeom prst="rect">
                <a:avLst/>
              </a:prstGeom>
            </p:spPr>
          </p:pic>
          <p:sp>
            <p:nvSpPr>
              <p:cNvPr id="105" name="Rechteck 104"/>
              <p:cNvSpPr/>
              <p:nvPr userDrawn="1"/>
            </p:nvSpPr>
            <p:spPr>
              <a:xfrm>
                <a:off x="4657961" y="2219153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hteck 112"/>
              <p:cNvSpPr/>
              <p:nvPr userDrawn="1"/>
            </p:nvSpPr>
            <p:spPr>
              <a:xfrm>
                <a:off x="5221257" y="180259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4651095" y="2646351"/>
              <a:ext cx="1728658" cy="1572629"/>
              <a:chOff x="4651095" y="2646351"/>
              <a:chExt cx="1728658" cy="1572629"/>
            </a:xfrm>
          </p:grpSpPr>
          <p:sp>
            <p:nvSpPr>
              <p:cNvPr id="116" name="Rechteck 115"/>
              <p:cNvSpPr/>
              <p:nvPr userDrawn="1"/>
            </p:nvSpPr>
            <p:spPr>
              <a:xfrm>
                <a:off x="4651095" y="2646351"/>
                <a:ext cx="1728658" cy="1572629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Action Title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="0" baseline="0" dirty="0">
                    <a:solidFill>
                      <a:schemeClr val="tx1"/>
                    </a:solidFill>
                  </a:rPr>
                  <a:t> (Überschriften)</a:t>
                </a:r>
                <a:endParaRPr lang="de-DE" sz="1400" b="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Grafik 24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4722640" y="3181769"/>
                <a:ext cx="1583286" cy="569272"/>
              </a:xfrm>
              <a:prstGeom prst="rect">
                <a:avLst/>
              </a:prstGeom>
            </p:spPr>
          </p:pic>
          <p:sp>
            <p:nvSpPr>
              <p:cNvPr id="107" name="Rechteck 106"/>
              <p:cNvSpPr/>
              <p:nvPr userDrawn="1"/>
            </p:nvSpPr>
            <p:spPr>
              <a:xfrm>
                <a:off x="5809978" y="2800361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hteck 108"/>
              <p:cNvSpPr/>
              <p:nvPr userDrawn="1"/>
            </p:nvSpPr>
            <p:spPr>
              <a:xfrm>
                <a:off x="5809978" y="3288917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hteck 117"/>
              <p:cNvSpPr/>
              <p:nvPr userDrawn="1"/>
            </p:nvSpPr>
            <p:spPr>
              <a:xfrm>
                <a:off x="4723424" y="3459859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hteck 118"/>
              <p:cNvSpPr/>
              <p:nvPr userDrawn="1"/>
            </p:nvSpPr>
            <p:spPr>
              <a:xfrm>
                <a:off x="5286720" y="317977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hteck 119"/>
              <p:cNvSpPr/>
              <p:nvPr userDrawn="1"/>
            </p:nvSpPr>
            <p:spPr>
              <a:xfrm>
                <a:off x="4651095" y="3786709"/>
                <a:ext cx="1728658" cy="432271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de-DE" sz="600" dirty="0">
                    <a:solidFill>
                      <a:schemeClr val="tx1"/>
                    </a:solidFill>
                  </a:rPr>
                  <a:t>Der</a:t>
                </a:r>
                <a:r>
                  <a:rPr lang="de-DE" sz="600" baseline="0" dirty="0">
                    <a:solidFill>
                      <a:schemeClr val="tx1"/>
                    </a:solidFill>
                  </a:rPr>
                  <a:t> Action Title ist ein vollständiger, zweizeiliger Satz und beschreibt die Kernaussage der Folie.</a:t>
                </a:r>
                <a:endParaRPr lang="de-DE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hteck 26"/>
          <p:cNvSpPr/>
          <p:nvPr userDrawn="1"/>
        </p:nvSpPr>
        <p:spPr>
          <a:xfrm>
            <a:off x="839788" y="1268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Rechteck 121"/>
          <p:cNvSpPr/>
          <p:nvPr userDrawn="1"/>
        </p:nvSpPr>
        <p:spPr>
          <a:xfrm>
            <a:off x="839788" y="6236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Rechteck 122"/>
          <p:cNvSpPr/>
          <p:nvPr userDrawn="1"/>
        </p:nvSpPr>
        <p:spPr>
          <a:xfrm>
            <a:off x="83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Rechteck 123"/>
          <p:cNvSpPr/>
          <p:nvPr userDrawn="1"/>
        </p:nvSpPr>
        <p:spPr>
          <a:xfrm>
            <a:off x="1127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Rechteck 120"/>
          <p:cNvSpPr/>
          <p:nvPr userDrawn="1"/>
        </p:nvSpPr>
        <p:spPr>
          <a:xfrm>
            <a:off x="8904737" y="6076693"/>
            <a:ext cx="2447051" cy="23172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Einhaltung der Führungslinien!</a:t>
            </a:r>
          </a:p>
        </p:txBody>
      </p:sp>
      <p:sp>
        <p:nvSpPr>
          <p:cNvPr id="28" name="Gleichschenkliges Dreieck 27"/>
          <p:cNvSpPr/>
          <p:nvPr userDrawn="1"/>
        </p:nvSpPr>
        <p:spPr>
          <a:xfrm>
            <a:off x="8746337" y="6076693"/>
            <a:ext cx="158400" cy="159720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Gleichschenkliges Dreieck 124"/>
          <p:cNvSpPr/>
          <p:nvPr userDrawn="1"/>
        </p:nvSpPr>
        <p:spPr>
          <a:xfrm>
            <a:off x="11121389" y="5918660"/>
            <a:ext cx="158400" cy="158033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40" name="Rechteck 39"/>
          <p:cNvSpPr/>
          <p:nvPr userDrawn="1"/>
        </p:nvSpPr>
        <p:spPr>
          <a:xfrm>
            <a:off x="983657" y="4374253"/>
            <a:ext cx="83099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Änderung 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Fußzeile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43" name="Gruppieren 42"/>
          <p:cNvGrpSpPr/>
          <p:nvPr userDrawn="1"/>
        </p:nvGrpSpPr>
        <p:grpSpPr>
          <a:xfrm>
            <a:off x="4511824" y="4362980"/>
            <a:ext cx="887298" cy="1720855"/>
            <a:chOff x="5487584" y="4372990"/>
            <a:chExt cx="887298" cy="1720855"/>
          </a:xfrm>
        </p:grpSpPr>
        <p:sp>
          <p:nvSpPr>
            <p:cNvPr id="127" name="Rechteck 126"/>
            <p:cNvSpPr/>
            <p:nvPr userDrawn="1"/>
          </p:nvSpPr>
          <p:spPr>
            <a:xfrm>
              <a:off x="5487584" y="4372990"/>
              <a:ext cx="887298" cy="1720855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Fußzeile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dirty="0">
                  <a:solidFill>
                    <a:schemeClr val="tx1"/>
                  </a:solidFill>
                </a:rPr>
                <a:t>verschoben</a:t>
              </a:r>
              <a:r>
                <a:rPr lang="de-DE" sz="1000" baseline="0" dirty="0">
                  <a:solidFill>
                    <a:schemeClr val="tx1"/>
                  </a:solidFill>
                </a:rPr>
                <a:t> 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gelöscht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???</a:t>
              </a:r>
            </a:p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Folie zurück setzen</a:t>
              </a:r>
            </a:p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Inhalt bleibt unbeeinflusst!</a:t>
              </a:r>
            </a:p>
          </p:txBody>
        </p:sp>
        <p:cxnSp>
          <p:nvCxnSpPr>
            <p:cNvPr id="129" name="Gewinkelter Verbinder 128"/>
            <p:cNvCxnSpPr/>
            <p:nvPr userDrawn="1"/>
          </p:nvCxnSpPr>
          <p:spPr>
            <a:xfrm>
              <a:off x="5931233" y="512228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winkelter Verbinder 128"/>
            <p:cNvCxnSpPr/>
            <p:nvPr userDrawn="1"/>
          </p:nvCxnSpPr>
          <p:spPr>
            <a:xfrm>
              <a:off x="5931233" y="552677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814655" y="4362981"/>
            <a:ext cx="2697228" cy="173086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399063" y="4362980"/>
            <a:ext cx="906863" cy="1730865"/>
          </a:xfrm>
          <a:prstGeom prst="rect">
            <a:avLst/>
          </a:prstGeom>
        </p:spPr>
      </p:pic>
      <p:sp>
        <p:nvSpPr>
          <p:cNvPr id="157" name="Rechteck 156"/>
          <p:cNvSpPr/>
          <p:nvPr userDrawn="1"/>
        </p:nvSpPr>
        <p:spPr>
          <a:xfrm>
            <a:off x="8264368" y="1410980"/>
            <a:ext cx="1530000" cy="28071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161" name="Stern mit 5 Zacken 160"/>
          <p:cNvSpPr/>
          <p:nvPr userDrawn="1"/>
        </p:nvSpPr>
        <p:spPr>
          <a:xfrm>
            <a:off x="9788075" y="4978351"/>
            <a:ext cx="576000" cy="576064"/>
          </a:xfrm>
          <a:prstGeom prst="star5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 userDrawn="1"/>
        </p:nvSpPr>
        <p:spPr>
          <a:xfrm>
            <a:off x="10651602" y="5118975"/>
            <a:ext cx="432000" cy="432000"/>
          </a:xfrm>
          <a:prstGeom prst="ellipse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 userDrawn="1"/>
        </p:nvSpPr>
        <p:spPr>
          <a:xfrm>
            <a:off x="10197829" y="4861893"/>
            <a:ext cx="496495" cy="5105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 userDrawn="1"/>
        </p:nvSpPr>
        <p:spPr>
          <a:xfrm>
            <a:off x="9772376" y="5667842"/>
            <a:ext cx="1345636" cy="273572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aseline="0" dirty="0">
                <a:solidFill>
                  <a:schemeClr val="tx1"/>
                </a:solidFill>
              </a:rPr>
              <a:t>Füllfarbe definiert eine Form hinreichend!</a:t>
            </a:r>
          </a:p>
        </p:txBody>
      </p:sp>
      <p:grpSp>
        <p:nvGrpSpPr>
          <p:cNvPr id="185" name="Gruppieren 184"/>
          <p:cNvGrpSpPr/>
          <p:nvPr userDrawn="1"/>
        </p:nvGrpSpPr>
        <p:grpSpPr>
          <a:xfrm>
            <a:off x="6460110" y="1407527"/>
            <a:ext cx="1530001" cy="2810625"/>
            <a:chOff x="6460110" y="1407527"/>
            <a:chExt cx="1530001" cy="2810625"/>
          </a:xfrm>
        </p:grpSpPr>
        <p:sp>
          <p:nvSpPr>
            <p:cNvPr id="156" name="Rechteck 155"/>
            <p:cNvSpPr/>
            <p:nvPr userDrawn="1"/>
          </p:nvSpPr>
          <p:spPr>
            <a:xfrm>
              <a:off x="6460111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hteck 163"/>
            <p:cNvSpPr/>
            <p:nvPr userDrawn="1"/>
          </p:nvSpPr>
          <p:spPr>
            <a:xfrm>
              <a:off x="6460110" y="1407527"/>
              <a:ext cx="1530000" cy="401518"/>
            </a:xfrm>
            <a:prstGeom prst="rect">
              <a:avLst/>
            </a:prstGeom>
            <a:solidFill>
              <a:srgbClr val="6A8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FAPS-Grün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106-138-34</a:t>
              </a:r>
            </a:p>
          </p:txBody>
        </p:sp>
        <p:sp>
          <p:nvSpPr>
            <p:cNvPr id="167" name="Rechteck 166"/>
            <p:cNvSpPr/>
            <p:nvPr userDrawn="1"/>
          </p:nvSpPr>
          <p:spPr>
            <a:xfrm>
              <a:off x="6460110" y="1889348"/>
              <a:ext cx="1530000" cy="401518"/>
            </a:xfrm>
            <a:prstGeom prst="rect">
              <a:avLst/>
            </a:prstGeom>
            <a:solidFill>
              <a:srgbClr val="3F5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63-95-68</a:t>
              </a:r>
            </a:p>
          </p:txBody>
        </p:sp>
        <p:sp>
          <p:nvSpPr>
            <p:cNvPr id="170" name="Rechteck 169"/>
            <p:cNvSpPr/>
            <p:nvPr userDrawn="1"/>
          </p:nvSpPr>
          <p:spPr>
            <a:xfrm>
              <a:off x="6460110" y="2371170"/>
              <a:ext cx="1530000" cy="401518"/>
            </a:xfrm>
            <a:prstGeom prst="rect">
              <a:avLst/>
            </a:prstGeom>
            <a:solidFill>
              <a:srgbClr val="004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Türkis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0-67-89</a:t>
              </a:r>
            </a:p>
          </p:txBody>
        </p:sp>
        <p:sp>
          <p:nvSpPr>
            <p:cNvPr id="173" name="Rechteck 172"/>
            <p:cNvSpPr/>
            <p:nvPr userDrawn="1"/>
          </p:nvSpPr>
          <p:spPr>
            <a:xfrm>
              <a:off x="6460110" y="2852991"/>
              <a:ext cx="1530000" cy="401518"/>
            </a:xfrm>
            <a:prstGeom prst="rect">
              <a:avLst/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4-30-66</a:t>
              </a:r>
            </a:p>
          </p:txBody>
        </p:sp>
        <p:sp>
          <p:nvSpPr>
            <p:cNvPr id="176" name="Rechteck 175"/>
            <p:cNvSpPr/>
            <p:nvPr userDrawn="1"/>
          </p:nvSpPr>
          <p:spPr>
            <a:xfrm>
              <a:off x="6460110" y="3334813"/>
              <a:ext cx="1530000" cy="401518"/>
            </a:xfrm>
            <a:prstGeom prst="rect">
              <a:avLst/>
            </a:prstGeom>
            <a:solidFill>
              <a:srgbClr val="95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1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149-162-171</a:t>
              </a:r>
            </a:p>
          </p:txBody>
        </p:sp>
        <p:sp>
          <p:nvSpPr>
            <p:cNvPr id="179" name="Rechteck 178"/>
            <p:cNvSpPr/>
            <p:nvPr userDrawn="1"/>
          </p:nvSpPr>
          <p:spPr>
            <a:xfrm>
              <a:off x="6460110" y="3816634"/>
              <a:ext cx="1530000" cy="401518"/>
            </a:xfrm>
            <a:prstGeom prst="rect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tx1"/>
                  </a:solidFill>
                </a:rPr>
                <a:t>Sonderfa</a:t>
              </a:r>
              <a:r>
                <a:rPr lang="de-DE" sz="1200" dirty="0">
                  <a:solidFill>
                    <a:schemeClr val="tx1"/>
                  </a:solidFill>
                </a:rPr>
                <a:t>. Gelb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255-203-0</a:t>
              </a:r>
            </a:p>
          </p:txBody>
        </p:sp>
      </p:grpSp>
      <p:grpSp>
        <p:nvGrpSpPr>
          <p:cNvPr id="184" name="Gruppieren 183"/>
          <p:cNvGrpSpPr/>
          <p:nvPr userDrawn="1"/>
        </p:nvGrpSpPr>
        <p:grpSpPr>
          <a:xfrm>
            <a:off x="8067537" y="1407527"/>
            <a:ext cx="1530001" cy="2810625"/>
            <a:chOff x="8085059" y="1407527"/>
            <a:chExt cx="1530001" cy="2810625"/>
          </a:xfrm>
        </p:grpSpPr>
        <p:sp>
          <p:nvSpPr>
            <p:cNvPr id="165" name="Rechteck 164"/>
            <p:cNvSpPr/>
            <p:nvPr userDrawn="1"/>
          </p:nvSpPr>
          <p:spPr>
            <a:xfrm>
              <a:off x="8085060" y="1407527"/>
              <a:ext cx="1530000" cy="401518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151-193-57</a:t>
              </a:r>
            </a:p>
          </p:txBody>
        </p:sp>
        <p:sp>
          <p:nvSpPr>
            <p:cNvPr id="168" name="Rechteck 167"/>
            <p:cNvSpPr/>
            <p:nvPr userDrawn="1"/>
          </p:nvSpPr>
          <p:spPr>
            <a:xfrm>
              <a:off x="8085059" y="1889348"/>
              <a:ext cx="1530000" cy="401518"/>
            </a:xfrm>
            <a:prstGeom prst="rect">
              <a:avLst/>
            </a:prstGeom>
            <a:solidFill>
              <a:srgbClr val="658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101-141-103</a:t>
              </a:r>
            </a:p>
          </p:txBody>
        </p:sp>
        <p:sp>
          <p:nvSpPr>
            <p:cNvPr id="171" name="Rechteck 170"/>
            <p:cNvSpPr/>
            <p:nvPr userDrawn="1"/>
          </p:nvSpPr>
          <p:spPr>
            <a:xfrm>
              <a:off x="8085059" y="2371170"/>
              <a:ext cx="1530000" cy="401518"/>
            </a:xfrm>
            <a:prstGeom prst="rect">
              <a:avLst/>
            </a:prstGeom>
            <a:solidFill>
              <a:srgbClr val="346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 Türkis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52-103-125</a:t>
              </a:r>
            </a:p>
          </p:txBody>
        </p:sp>
        <p:sp>
          <p:nvSpPr>
            <p:cNvPr id="174" name="Rechteck 173"/>
            <p:cNvSpPr/>
            <p:nvPr userDrawn="1"/>
          </p:nvSpPr>
          <p:spPr>
            <a:xfrm>
              <a:off x="8085059" y="2852991"/>
              <a:ext cx="1530000" cy="401518"/>
            </a:xfrm>
            <a:prstGeom prst="rect">
              <a:avLst/>
            </a:prstGeom>
            <a:solidFill>
              <a:srgbClr val="002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b="0" dirty="0">
                  <a:solidFill>
                    <a:schemeClr val="bg1"/>
                  </a:solidFill>
                </a:rPr>
                <a:t>0-47-108</a:t>
              </a:r>
            </a:p>
          </p:txBody>
        </p:sp>
        <p:sp>
          <p:nvSpPr>
            <p:cNvPr id="177" name="Rechteck 176"/>
            <p:cNvSpPr/>
            <p:nvPr userDrawn="1"/>
          </p:nvSpPr>
          <p:spPr>
            <a:xfrm>
              <a:off x="8085059" y="3334813"/>
              <a:ext cx="1530000" cy="401518"/>
            </a:xfrm>
            <a:prstGeom prst="rect">
              <a:avLst/>
            </a:prstGeom>
            <a:solidFill>
              <a:srgbClr val="B0BC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2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176-188-196</a:t>
              </a:r>
            </a:p>
          </p:txBody>
        </p:sp>
        <p:sp>
          <p:nvSpPr>
            <p:cNvPr id="180" name="Rechteck 179"/>
            <p:cNvSpPr/>
            <p:nvPr userDrawn="1"/>
          </p:nvSpPr>
          <p:spPr>
            <a:xfrm>
              <a:off x="8085060" y="3816634"/>
              <a:ext cx="1530000" cy="401518"/>
            </a:xfrm>
            <a:prstGeom prst="rect">
              <a:avLst/>
            </a:prstGeom>
            <a:solidFill>
              <a:srgbClr val="F58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Orange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245-130-31</a:t>
              </a:r>
            </a:p>
          </p:txBody>
        </p:sp>
      </p:grpSp>
      <p:grpSp>
        <p:nvGrpSpPr>
          <p:cNvPr id="183" name="Gruppieren 182"/>
          <p:cNvGrpSpPr/>
          <p:nvPr userDrawn="1"/>
        </p:nvGrpSpPr>
        <p:grpSpPr>
          <a:xfrm>
            <a:off x="9674964" y="1407527"/>
            <a:ext cx="1530000" cy="2810625"/>
            <a:chOff x="9674964" y="1407527"/>
            <a:chExt cx="1530000" cy="2810625"/>
          </a:xfrm>
        </p:grpSpPr>
        <p:sp>
          <p:nvSpPr>
            <p:cNvPr id="159" name="Rechteck 158"/>
            <p:cNvSpPr/>
            <p:nvPr userDrawn="1"/>
          </p:nvSpPr>
          <p:spPr>
            <a:xfrm>
              <a:off x="9674964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hteck 165"/>
            <p:cNvSpPr/>
            <p:nvPr userDrawn="1"/>
          </p:nvSpPr>
          <p:spPr>
            <a:xfrm>
              <a:off x="9674964" y="1407527"/>
              <a:ext cx="1530000" cy="401518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197-222-137</a:t>
              </a:r>
            </a:p>
          </p:txBody>
        </p:sp>
        <p:sp>
          <p:nvSpPr>
            <p:cNvPr id="169" name="Rechteck 168"/>
            <p:cNvSpPr/>
            <p:nvPr userDrawn="1"/>
          </p:nvSpPr>
          <p:spPr>
            <a:xfrm>
              <a:off x="9674964" y="1889348"/>
              <a:ext cx="1530000" cy="401518"/>
            </a:xfrm>
            <a:prstGeom prst="rect">
              <a:avLst/>
            </a:prstGeom>
            <a:solidFill>
              <a:srgbClr val="69C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97-192-134</a:t>
              </a:r>
            </a:p>
          </p:txBody>
        </p:sp>
        <p:sp>
          <p:nvSpPr>
            <p:cNvPr id="172" name="Rechteck 171"/>
            <p:cNvSpPr/>
            <p:nvPr userDrawn="1"/>
          </p:nvSpPr>
          <p:spPr>
            <a:xfrm>
              <a:off x="9674964" y="2371170"/>
              <a:ext cx="1530000" cy="401518"/>
            </a:xfrm>
            <a:prstGeom prst="rect">
              <a:avLst/>
            </a:prstGeom>
            <a:solidFill>
              <a:srgbClr val="77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TF Metallic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119-159-181</a:t>
              </a:r>
            </a:p>
          </p:txBody>
        </p:sp>
        <p:sp>
          <p:nvSpPr>
            <p:cNvPr id="175" name="Rechteck 174"/>
            <p:cNvSpPr/>
            <p:nvPr userDrawn="1"/>
          </p:nvSpPr>
          <p:spPr>
            <a:xfrm>
              <a:off x="9674964" y="2852991"/>
              <a:ext cx="1530000" cy="401518"/>
            </a:xfrm>
            <a:prstGeom prst="rect">
              <a:avLst/>
            </a:prstGeom>
            <a:solidFill>
              <a:srgbClr val="6C8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FAU-Blau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108-140-199</a:t>
              </a:r>
            </a:p>
          </p:txBody>
        </p:sp>
        <p:sp>
          <p:nvSpPr>
            <p:cNvPr id="178" name="Rechteck 177"/>
            <p:cNvSpPr/>
            <p:nvPr userDrawn="1"/>
          </p:nvSpPr>
          <p:spPr>
            <a:xfrm>
              <a:off x="9674964" y="3334813"/>
              <a:ext cx="1530000" cy="401518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3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209-217-222</a:t>
              </a:r>
            </a:p>
          </p:txBody>
        </p:sp>
        <p:sp>
          <p:nvSpPr>
            <p:cNvPr id="181" name="Rechteck 180"/>
            <p:cNvSpPr/>
            <p:nvPr userDrawn="1"/>
          </p:nvSpPr>
          <p:spPr>
            <a:xfrm>
              <a:off x="9674964" y="3816634"/>
              <a:ext cx="1530000" cy="401518"/>
            </a:xfrm>
            <a:prstGeom prst="rect">
              <a:avLst/>
            </a:prstGeom>
            <a:solidFill>
              <a:srgbClr val="DC1E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</a:t>
              </a:r>
              <a:r>
                <a:rPr lang="de-DE" sz="1200" dirty="0" err="1">
                  <a:solidFill>
                    <a:schemeClr val="bg1"/>
                  </a:solidFill>
                </a:rPr>
                <a:t>Echtrot</a:t>
              </a:r>
              <a:endParaRPr lang="de-DE" sz="1200" dirty="0">
                <a:solidFill>
                  <a:schemeClr val="bg1"/>
                </a:solidFill>
              </a:endParaRP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220-30-38</a:t>
              </a:r>
            </a:p>
          </p:txBody>
        </p:sp>
      </p:grpSp>
      <p:grpSp>
        <p:nvGrpSpPr>
          <p:cNvPr id="7" name="Gruppieren 6"/>
          <p:cNvGrpSpPr/>
          <p:nvPr userDrawn="1"/>
        </p:nvGrpSpPr>
        <p:grpSpPr>
          <a:xfrm>
            <a:off x="7500004" y="4646558"/>
            <a:ext cx="2000544" cy="1294855"/>
            <a:chOff x="7500004" y="4646559"/>
            <a:chExt cx="1875600" cy="1206000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 rotWithShape="1">
            <a:blip r:embed="rId15"/>
            <a:srcRect t="2" r="3019" b="33055"/>
            <a:stretch/>
          </p:blipFill>
          <p:spPr>
            <a:xfrm>
              <a:off x="7500004" y="4646559"/>
              <a:ext cx="1278000" cy="1206000"/>
            </a:xfrm>
            <a:prstGeom prst="rect">
              <a:avLst/>
            </a:prstGeom>
          </p:spPr>
        </p:pic>
        <p:sp>
          <p:nvSpPr>
            <p:cNvPr id="6" name="Rechteck 5"/>
            <p:cNvSpPr/>
            <p:nvPr userDrawn="1"/>
          </p:nvSpPr>
          <p:spPr>
            <a:xfrm>
              <a:off x="8778004" y="4655974"/>
              <a:ext cx="595908" cy="1196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de-DE" dirty="0" err="1">
                <a:solidFill>
                  <a:schemeClr val="tx1"/>
                </a:solidFill>
              </a:endParaRPr>
            </a:p>
          </p:txBody>
        </p:sp>
        <p:pic>
          <p:nvPicPr>
            <p:cNvPr id="128" name="Grafik 127"/>
            <p:cNvPicPr>
              <a:picLocks noChangeAspect="1"/>
            </p:cNvPicPr>
            <p:nvPr userDrawn="1"/>
          </p:nvPicPr>
          <p:blipFill rotWithShape="1">
            <a:blip r:embed="rId15"/>
            <a:srcRect l="1374" t="66984" r="53279" b="7041"/>
            <a:stretch/>
          </p:blipFill>
          <p:spPr>
            <a:xfrm>
              <a:off x="8778004" y="4787275"/>
              <a:ext cx="597600" cy="468000"/>
            </a:xfrm>
            <a:prstGeom prst="rect">
              <a:avLst/>
            </a:prstGeom>
          </p:spPr>
        </p:pic>
        <p:pic>
          <p:nvPicPr>
            <p:cNvPr id="133" name="Grafik 132"/>
            <p:cNvPicPr>
              <a:picLocks noChangeAspect="1"/>
            </p:cNvPicPr>
            <p:nvPr userDrawn="1"/>
          </p:nvPicPr>
          <p:blipFill rotWithShape="1">
            <a:blip r:embed="rId15"/>
            <a:srcRect l="45902" t="66984" r="7659" b="7041"/>
            <a:stretch/>
          </p:blipFill>
          <p:spPr>
            <a:xfrm>
              <a:off x="8761912" y="5320597"/>
              <a:ext cx="612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39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>
          <p15:clr>
            <a:srgbClr val="5ACBF0"/>
          </p15:clr>
        </p15:guide>
        <p15:guide id="13" pos="2048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and Production Systems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 of Presentation: Reason, Client, Co-operation partner, Lecture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77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5" pos="3114">
          <p15:clr>
            <a:srgbClr val="A4A3A4"/>
          </p15:clr>
        </p15:guide>
        <p15:guide id="26" orient="horz" pos="2704">
          <p15:clr>
            <a:srgbClr val="A4A3A4"/>
          </p15:clr>
        </p15:guide>
        <p15:guide id="27" orient="horz" pos="340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Jörg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Production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7" name="Thank you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6791155" y="4811018"/>
            <a:ext cx="456105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6000" b="1" cap="all" baseline="0" noProof="0"/>
              <a:t>Thank you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C4769811-758A-495E-BA2C-E3C59420FC0E}" type="datetime1">
              <a:rPr lang="de-DE" smtClean="0">
                <a:solidFill>
                  <a:srgbClr val="000000"/>
                </a:solidFill>
              </a:rPr>
              <a:t>07.11.2025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5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08977AA-1B13-454F-A7A7-5E54284DA029}"/>
              </a:ext>
            </a:extLst>
          </p:cNvPr>
          <p:cNvGrpSpPr>
            <a:grpSpLocks noChangeAspect="1"/>
          </p:cNvGrpSpPr>
          <p:nvPr/>
        </p:nvGrpSpPr>
        <p:grpSpPr>
          <a:xfrm>
            <a:off x="11352212" y="0"/>
            <a:ext cx="839788" cy="838800"/>
            <a:chOff x="11352212" y="0"/>
            <a:chExt cx="839788" cy="8388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29F8B8-7248-401D-BA2D-BC06A0D2199C}"/>
                </a:ext>
              </a:extLst>
            </p:cNvPr>
            <p:cNvSpPr/>
            <p:nvPr/>
          </p:nvSpPr>
          <p:spPr>
            <a:xfrm>
              <a:off x="11352212" y="0"/>
              <a:ext cx="839788" cy="838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2" name="FAPS Logo">
              <a:extLst>
                <a:ext uri="{FF2B5EF4-FFF2-40B4-BE49-F238E27FC236}">
                  <a16:creationId xmlns:a16="http://schemas.microsoft.com/office/drawing/2014/main" id="{BC303D02-1D43-4413-AFFC-C24D13E8E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" t="3920" r="3774" b="3985"/>
            <a:stretch/>
          </p:blipFill>
          <p:spPr>
            <a:xfrm>
              <a:off x="11361890" y="1094"/>
              <a:ext cx="830110" cy="836613"/>
            </a:xfrm>
            <a:prstGeom prst="rect">
              <a:avLst/>
            </a:prstGeom>
          </p:spPr>
        </p:pic>
      </p:grpSp>
      <p:sp>
        <p:nvSpPr>
          <p:cNvPr id="13" name="Title bar">
            <a:extLst>
              <a:ext uri="{FF2B5EF4-FFF2-40B4-BE49-F238E27FC236}">
                <a16:creationId xmlns:a16="http://schemas.microsoft.com/office/drawing/2014/main" id="{992D165D-EB18-4621-B40E-4B97D4C772F6}"/>
              </a:ext>
            </a:extLst>
          </p:cNvPr>
          <p:cNvSpPr>
            <a:spLocks/>
          </p:cNvSpPr>
          <p:nvPr/>
        </p:nvSpPr>
        <p:spPr bwMode="auto">
          <a:xfrm>
            <a:off x="-1" y="388836"/>
            <a:ext cx="630000" cy="16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564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A8F9A1-B8D7-485B-8A4C-BBEFE227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8BBCBA7C-65E1-4216-ADAA-617BD3A6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268413"/>
            <a:ext cx="10512426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68486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63" r:id="rId3"/>
    <p:sldLayoutId id="2147484065" r:id="rId4"/>
    <p:sldLayoutId id="2147484071" r:id="rId5"/>
    <p:sldLayoutId id="2147484072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0" pos="529">
          <p15:clr>
            <a:srgbClr val="A4A3A4"/>
          </p15:clr>
        </p15:guide>
        <p15:guide id="61" orient="horz" pos="3974">
          <p15:clr>
            <a:srgbClr val="A4A3A4"/>
          </p15:clr>
        </p15:guide>
        <p15:guide id="62" orient="horz" pos="210">
          <p15:clr>
            <a:srgbClr val="A4A3A4"/>
          </p15:clr>
        </p15:guide>
        <p15:guide id="63" pos="715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236/eng.2017.91005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82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1342E-72B7-1081-BFDC-36C3DA7B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BFB14-7CC6-1F10-37EC-D688976E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AF2D2-3757-D164-98FE-DE7E2666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Module for Automated Insertion: UR10e Collaborative Robot, RG2 Gripper, and Force/Torque Sensor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D1B2-E4E8-FC14-6FA2-54058983F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31F7DF-9EAE-40AE-48D8-698986C09570}"/>
              </a:ext>
            </a:extLst>
          </p:cNvPr>
          <p:cNvGrpSpPr/>
          <p:nvPr/>
        </p:nvGrpSpPr>
        <p:grpSpPr>
          <a:xfrm>
            <a:off x="3360972" y="1465653"/>
            <a:ext cx="5040560" cy="1800200"/>
            <a:chOff x="3243965" y="2134273"/>
            <a:chExt cx="5040560" cy="18002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91C698-FA38-C276-58E5-22AF6B31971C}"/>
                </a:ext>
              </a:extLst>
            </p:cNvPr>
            <p:cNvGrpSpPr/>
            <p:nvPr/>
          </p:nvGrpSpPr>
          <p:grpSpPr>
            <a:xfrm>
              <a:off x="4180069" y="2134273"/>
              <a:ext cx="4104456" cy="1800200"/>
              <a:chOff x="4553889" y="1699779"/>
              <a:chExt cx="4104456" cy="18002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1ABFD1-7702-E928-36CF-0809830D29DA}"/>
                  </a:ext>
                </a:extLst>
              </p:cNvPr>
              <p:cNvSpPr/>
              <p:nvPr/>
            </p:nvSpPr>
            <p:spPr>
              <a:xfrm>
                <a:off x="4553889" y="1699779"/>
                <a:ext cx="4104456" cy="1800200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C8087C-C1D5-EEE9-FA28-674477CAF911}"/>
                  </a:ext>
                </a:extLst>
              </p:cNvPr>
              <p:cNvSpPr txBox="1"/>
              <p:nvPr/>
            </p:nvSpPr>
            <p:spPr>
              <a:xfrm>
                <a:off x="5255673" y="1935454"/>
                <a:ext cx="3402672" cy="1440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UR10e </a:t>
                </a:r>
                <a:r>
                  <a:rPr lang="en-US" b="1" u="sng" dirty="0" err="1"/>
                  <a:t>Cobot</a:t>
                </a:r>
                <a:r>
                  <a:rPr lang="en-US" b="1" u="sng" dirty="0"/>
                  <a:t>:</a:t>
                </a:r>
              </a:p>
              <a:p>
                <a:pPr>
                  <a:buClr>
                    <a:srgbClr val="97C139"/>
                  </a:buClr>
                </a:pPr>
                <a:r>
                  <a:rPr lang="en-IN" dirty="0"/>
                  <a:t> Precise programmable motion</a:t>
                </a:r>
                <a:br>
                  <a:rPr lang="en-IN" dirty="0"/>
                </a:br>
                <a:r>
                  <a:rPr lang="en-IN" dirty="0"/>
                  <a:t>12.5 kg payload</a:t>
                </a:r>
                <a:br>
                  <a:rPr lang="en-IN" dirty="0"/>
                </a:br>
                <a:r>
                  <a:rPr lang="en-IN" dirty="0"/>
                  <a:t>1300 mm reach</a:t>
                </a:r>
                <a:br>
                  <a:rPr lang="en-IN" dirty="0"/>
                </a:br>
                <a:r>
                  <a:rPr lang="en-IN" dirty="0"/>
                  <a:t>Compact and safe</a:t>
                </a:r>
                <a:br>
                  <a:rPr lang="en-IN" dirty="0"/>
                </a:br>
                <a:r>
                  <a:rPr lang="en-IN" dirty="0"/>
                  <a:t>Easily adaptable for flexible manufacturing</a:t>
                </a:r>
                <a:br>
                  <a:rPr lang="en-IN" sz="1200" dirty="0"/>
                </a:br>
                <a:endParaRPr lang="en-IN" sz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E38860-B247-775A-FA20-DB5F09347EE7}"/>
                </a:ext>
              </a:extLst>
            </p:cNvPr>
            <p:cNvGrpSpPr/>
            <p:nvPr/>
          </p:nvGrpSpPr>
          <p:grpSpPr>
            <a:xfrm>
              <a:off x="3243965" y="2134273"/>
              <a:ext cx="1654908" cy="1800200"/>
              <a:chOff x="1991544" y="1844824"/>
              <a:chExt cx="1654908" cy="1800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9DF09AF-5980-D5A7-9605-9634F8D06BD1}"/>
                  </a:ext>
                </a:extLst>
              </p:cNvPr>
              <p:cNvSpPr/>
              <p:nvPr/>
            </p:nvSpPr>
            <p:spPr>
              <a:xfrm>
                <a:off x="1991544" y="1844824"/>
                <a:ext cx="16549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 descr="A close-up of a robotic arm&#10;&#10;AI-generated content may be incorrect.">
                <a:extLst>
                  <a:ext uri="{FF2B5EF4-FFF2-40B4-BE49-F238E27FC236}">
                    <a16:creationId xmlns:a16="http://schemas.microsoft.com/office/drawing/2014/main" id="{ABBCF2FB-FCE9-42A8-CCB8-88E91074A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555" y="1989868"/>
                <a:ext cx="1474886" cy="1510111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0DD0CB-5A0D-DEB6-F225-34279B5E5BFF}"/>
              </a:ext>
            </a:extLst>
          </p:cNvPr>
          <p:cNvGrpSpPr/>
          <p:nvPr/>
        </p:nvGrpSpPr>
        <p:grpSpPr>
          <a:xfrm>
            <a:off x="817798" y="3899809"/>
            <a:ext cx="5040560" cy="1800200"/>
            <a:chOff x="817798" y="3899809"/>
            <a:chExt cx="5040560" cy="18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3EFEDC-7673-3717-41C5-429558B95932}"/>
                </a:ext>
              </a:extLst>
            </p:cNvPr>
            <p:cNvGrpSpPr/>
            <p:nvPr/>
          </p:nvGrpSpPr>
          <p:grpSpPr>
            <a:xfrm>
              <a:off x="817798" y="3899809"/>
              <a:ext cx="5040560" cy="1800200"/>
              <a:chOff x="3243965" y="2134273"/>
              <a:chExt cx="5040560" cy="18002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0D6AB1-C111-3297-8C46-38B2D06203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04456" cy="1800200"/>
                <a:chOff x="4553889" y="1699779"/>
                <a:chExt cx="4104456" cy="18002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4A2AFAF-C98F-E47C-8D37-E547A6AAFC00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5892CE-A506-751E-50E3-40096830A8D2}"/>
                    </a:ext>
                  </a:extLst>
                </p:cNvPr>
                <p:cNvSpPr txBox="1"/>
                <p:nvPr/>
              </p:nvSpPr>
              <p:spPr>
                <a:xfrm>
                  <a:off x="5324438" y="1897707"/>
                  <a:ext cx="3333907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RG2 Gripper: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dirty="0"/>
                    <a:t>Adjustable 2 finger gripper</a:t>
                  </a:r>
                  <a:br>
                    <a:rPr lang="en-IN" dirty="0"/>
                  </a:br>
                  <a:r>
                    <a:rPr lang="en-IN" dirty="0"/>
                    <a:t>110 mm stroke length</a:t>
                  </a:r>
                  <a:br>
                    <a:rPr lang="en-IN" dirty="0"/>
                  </a:br>
                  <a:r>
                    <a:rPr lang="en-IN" dirty="0"/>
                    <a:t>Intelligent grip detection</a:t>
                  </a:r>
                  <a:br>
                    <a:rPr lang="en-IN" dirty="0"/>
                  </a:br>
                  <a:r>
                    <a:rPr lang="en-IN" dirty="0"/>
                    <a:t>Customizable fingertips</a:t>
                  </a:r>
                  <a:br>
                    <a:rPr lang="en-IN" dirty="0"/>
                  </a:br>
                  <a:r>
                    <a:rPr lang="en-IN" dirty="0"/>
                    <a:t>Suitable for secure handling of Slot Liners</a:t>
                  </a:r>
                  <a:br>
                    <a:rPr lang="en-IN" dirty="0"/>
                  </a:br>
                  <a:endParaRPr lang="en-IN" dirty="0"/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F1F0AFB-0BD2-7C88-6AA9-53FCE284E072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706653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6" name="Picture 25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3E507F3A-10C9-F086-5C3F-BF4F491B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670" y="4148759"/>
              <a:ext cx="1238444" cy="130230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C09112-50A5-8547-9743-6AFE234AB082}"/>
              </a:ext>
            </a:extLst>
          </p:cNvPr>
          <p:cNvGrpSpPr/>
          <p:nvPr/>
        </p:nvGrpSpPr>
        <p:grpSpPr>
          <a:xfrm>
            <a:off x="6364323" y="3897351"/>
            <a:ext cx="5086348" cy="1800200"/>
            <a:chOff x="6364323" y="3897351"/>
            <a:chExt cx="5086348" cy="1800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E78CA08-AB11-F9F1-B9E6-F2EC8C7AFE1C}"/>
                </a:ext>
              </a:extLst>
            </p:cNvPr>
            <p:cNvGrpSpPr/>
            <p:nvPr/>
          </p:nvGrpSpPr>
          <p:grpSpPr>
            <a:xfrm>
              <a:off x="6364323" y="3897351"/>
              <a:ext cx="5086348" cy="1800200"/>
              <a:chOff x="3243965" y="2134273"/>
              <a:chExt cx="5086348" cy="18002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32F171C-3786-B017-1BCB-EF678635DE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B250A43-22DB-2A84-1703-3C5204FF41BC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04ADA1-1338-CB3C-C7E0-FF278CE7507B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HEX Force-Torque Sensor: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dirty="0"/>
                    <a:t>Real-time force monitoring</a:t>
                  </a:r>
                  <a:br>
                    <a:rPr lang="en-IN" dirty="0"/>
                  </a:br>
                  <a:r>
                    <a:rPr lang="en-IN" dirty="0"/>
                    <a:t>6 axis Force Torque measurement</a:t>
                  </a:r>
                  <a:br>
                    <a:rPr lang="en-IN" dirty="0"/>
                  </a:br>
                  <a:r>
                    <a:rPr lang="en-IN" dirty="0"/>
                    <a:t>Ensures accurate insertion of liner</a:t>
                  </a:r>
                  <a:br>
                    <a:rPr lang="en-IN" dirty="0"/>
                  </a:br>
                  <a:r>
                    <a:rPr lang="en-IN" dirty="0"/>
                    <a:t>Misalignment detection</a:t>
                  </a:r>
                  <a:br>
                    <a:rPr lang="en-IN" dirty="0"/>
                  </a:br>
                  <a:r>
                    <a:rPr lang="en-IN" dirty="0"/>
                    <a:t>Configurable force thresholds</a:t>
                  </a:r>
                </a:p>
                <a:p>
                  <a:pPr>
                    <a:buClr>
                      <a:srgbClr val="97C139"/>
                    </a:buClr>
                  </a:pP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339E629-815B-C412-BDDC-1179D6D77C86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207308DB-656A-4FD1-EBE0-6EF65907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449" y="4148759"/>
              <a:ext cx="1456380" cy="125433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4AD0A9-F402-28FA-C210-DFEA73139A88}"/>
              </a:ext>
            </a:extLst>
          </p:cNvPr>
          <p:cNvSpPr txBox="1"/>
          <p:nvPr/>
        </p:nvSpPr>
        <p:spPr>
          <a:xfrm>
            <a:off x="9132390" y="6204761"/>
            <a:ext cx="3030764" cy="3915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Source: UR robots [5], On robot [6]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4991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3531-96FF-9F0A-4CC1-FAE24CD0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799B9-A33D-8C61-1A46-CDC2783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D98E7-660B-DD04-7F16-68876577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F885D-384E-C75E-A31A-3DA02F02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fixtures were designed to ensure precise and reliable positioning of the stator, slot liner, and funnel throughout the assembly process.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9DC25-B43C-62C6-53B4-6049DC4B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5E60C4-4FBA-70E0-21CD-68BF62817D4E}"/>
              </a:ext>
            </a:extLst>
          </p:cNvPr>
          <p:cNvSpPr/>
          <p:nvPr/>
        </p:nvSpPr>
        <p:spPr>
          <a:xfrm>
            <a:off x="1499930" y="1119888"/>
            <a:ext cx="5555341" cy="461033"/>
          </a:xfrm>
          <a:prstGeom prst="rect">
            <a:avLst/>
          </a:prstGeom>
          <a:solidFill>
            <a:srgbClr val="97C139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5BD6CA-DC11-8DDA-6E24-CAE0BA0BBEE9}"/>
              </a:ext>
            </a:extLst>
          </p:cNvPr>
          <p:cNvSpPr/>
          <p:nvPr/>
        </p:nvSpPr>
        <p:spPr>
          <a:xfrm>
            <a:off x="1499930" y="1580921"/>
            <a:ext cx="5524336" cy="19694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pic>
        <p:nvPicPr>
          <p:cNvPr id="23" name="Picture 22" descr="A machine with a circular object&#10;&#10;AI-generated content may be incorrect.">
            <a:extLst>
              <a:ext uri="{FF2B5EF4-FFF2-40B4-BE49-F238E27FC236}">
                <a16:creationId xmlns:a16="http://schemas.microsoft.com/office/drawing/2014/main" id="{E5ED99AB-1422-DAB6-196C-61C5661EDF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t="36409" r="11580" b="17972"/>
          <a:stretch>
            <a:fillRect/>
          </a:stretch>
        </p:blipFill>
        <p:spPr bwMode="auto">
          <a:xfrm>
            <a:off x="7024266" y="1111021"/>
            <a:ext cx="2859278" cy="24505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079677-0229-3A0C-3A7F-0F9729E3B013}"/>
              </a:ext>
            </a:extLst>
          </p:cNvPr>
          <p:cNvSpPr txBox="1"/>
          <p:nvPr/>
        </p:nvSpPr>
        <p:spPr>
          <a:xfrm>
            <a:off x="2122007" y="1227327"/>
            <a:ext cx="4261087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b="1" u="sng" dirty="0"/>
              <a:t>Rotating Mechanical Clamp</a:t>
            </a:r>
            <a:endParaRPr lang="en-IN" b="1" u="sng" dirty="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D1A7E-0965-CB46-A9C2-BA737039FF7A}"/>
              </a:ext>
            </a:extLst>
          </p:cNvPr>
          <p:cNvSpPr txBox="1"/>
          <p:nvPr/>
        </p:nvSpPr>
        <p:spPr>
          <a:xfrm>
            <a:off x="1587185" y="1748721"/>
            <a:ext cx="5380830" cy="1558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Automatic Slot Alignment</a:t>
            </a:r>
            <a:r>
              <a:rPr lang="en-US" b="1" dirty="0"/>
              <a:t>:</a:t>
            </a:r>
            <a:r>
              <a:rPr lang="en-US" dirty="0"/>
              <a:t> User-defined rotation ensures perfect alignment of each slot for insertion.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2). Servo Motor + Siemens S7-1500 PLC - Provides precise, deterministic low-level motion control.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3). Manual origin calibration, stop-rotation function for safety, collision avoidance, and adaptability</a:t>
            </a:r>
            <a:br>
              <a:rPr lang="en-US" dirty="0"/>
            </a:b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pic>
        <p:nvPicPr>
          <p:cNvPr id="15" name="Picture 14" descr="A machine with a mechanical arm&#10;&#10;AI-generated content may be incorrect.">
            <a:extLst>
              <a:ext uri="{FF2B5EF4-FFF2-40B4-BE49-F238E27FC236}">
                <a16:creationId xmlns:a16="http://schemas.microsoft.com/office/drawing/2014/main" id="{E4640BBA-6672-97A8-A9B7-8733E68C16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1" t="1574" r="601" b="24890"/>
          <a:stretch>
            <a:fillRect/>
          </a:stretch>
        </p:blipFill>
        <p:spPr bwMode="auto">
          <a:xfrm>
            <a:off x="6856492" y="3633152"/>
            <a:ext cx="3027052" cy="26138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0DA4AED-5E26-8C28-620D-42FB9F9930E2}"/>
              </a:ext>
            </a:extLst>
          </p:cNvPr>
          <p:cNvGrpSpPr/>
          <p:nvPr/>
        </p:nvGrpSpPr>
        <p:grpSpPr>
          <a:xfrm>
            <a:off x="1460698" y="3633152"/>
            <a:ext cx="5531210" cy="2613842"/>
            <a:chOff x="2833430" y="3488045"/>
            <a:chExt cx="4339225" cy="239917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AE4F478-2883-EBE4-D27E-0F86ADEDBC62}"/>
                </a:ext>
              </a:extLst>
            </p:cNvPr>
            <p:cNvSpPr/>
            <p:nvPr/>
          </p:nvSpPr>
          <p:spPr>
            <a:xfrm>
              <a:off x="2849229" y="3488045"/>
              <a:ext cx="4320481" cy="385113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6D0C2C4-9988-EF05-065D-7F5A38F92941}"/>
                </a:ext>
              </a:extLst>
            </p:cNvPr>
            <p:cNvGrpSpPr/>
            <p:nvPr/>
          </p:nvGrpSpPr>
          <p:grpSpPr>
            <a:xfrm>
              <a:off x="2833430" y="3579639"/>
              <a:ext cx="4339225" cy="2307578"/>
              <a:chOff x="2825322" y="3591210"/>
              <a:chExt cx="4339225" cy="230757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7C5AA2-E307-3821-33F9-9C06EC4BF624}"/>
                  </a:ext>
                </a:extLst>
              </p:cNvPr>
              <p:cNvSpPr/>
              <p:nvPr/>
            </p:nvSpPr>
            <p:spPr>
              <a:xfrm>
                <a:off x="2844066" y="3868833"/>
                <a:ext cx="4320481" cy="20299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C6AED3-F402-5330-2882-FB29BA706B1F}"/>
                  </a:ext>
                </a:extLst>
              </p:cNvPr>
              <p:cNvSpPr txBox="1"/>
              <p:nvPr/>
            </p:nvSpPr>
            <p:spPr>
              <a:xfrm>
                <a:off x="2825322" y="3591210"/>
                <a:ext cx="4320481" cy="385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Slot Liner and Funnel Positioning Platforms</a:t>
                </a:r>
                <a:endParaRPr lang="en-IN" b="1" u="sng" dirty="0" err="1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E5C033-37E8-DCFE-9551-00EC77DFD86C}"/>
                  </a:ext>
                </a:extLst>
              </p:cNvPr>
              <p:cNvSpPr txBox="1"/>
              <p:nvPr/>
            </p:nvSpPr>
            <p:spPr>
              <a:xfrm>
                <a:off x="2903132" y="3917408"/>
                <a:ext cx="4155182" cy="1798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dirty="0"/>
                  <a:t>1). Secure, repeatable positioning for insertion tool and slot liners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2). Quickly accommodates different funnel or slot liner geometries with minimal downtime.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3). Ensures accurate robot grasping, reducing misalignment and improving repeatability.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4). Enhances workflow efficiency in small-batch or high-mix production while maintaining precision.</a:t>
                </a:r>
                <a:br>
                  <a:rPr lang="en-US" dirty="0"/>
                </a:br>
                <a:endParaRPr lang="en-IN" dirty="0" err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825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6E998-26B2-CD00-4362-CAD778D2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C122-AE76-8C3B-E8A7-CDBE45B4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27B32C-2FC4-0DC8-A29E-D0E4FA9D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key parameters for the parametric funnel were chosen to allow adaptation to different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C13D-6B44-2C1B-16F9-828571227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9" name="Picture 8" descr="Close-up of a metal piece&#10;&#10;AI-generated content may be incorrect.">
            <a:extLst>
              <a:ext uri="{FF2B5EF4-FFF2-40B4-BE49-F238E27FC236}">
                <a16:creationId xmlns:a16="http://schemas.microsoft.com/office/drawing/2014/main" id="{BCDB16A0-1114-8DC1-E7EC-3090BACD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72"/>
          <a:stretch>
            <a:fillRect/>
          </a:stretch>
        </p:blipFill>
        <p:spPr>
          <a:xfrm>
            <a:off x="7027027" y="1397530"/>
            <a:ext cx="3816424" cy="363147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E50DB3C-EB62-34AC-A1A6-D623D517849D}"/>
              </a:ext>
            </a:extLst>
          </p:cNvPr>
          <p:cNvGrpSpPr/>
          <p:nvPr/>
        </p:nvGrpSpPr>
        <p:grpSpPr>
          <a:xfrm>
            <a:off x="551384" y="982113"/>
            <a:ext cx="5845299" cy="4462305"/>
            <a:chOff x="5991388" y="1058040"/>
            <a:chExt cx="5845299" cy="4797360"/>
          </a:xfrm>
        </p:grpSpPr>
        <p:pic>
          <p:nvPicPr>
            <p:cNvPr id="15" name="Picture 14" descr="A white object with a black outline&#10;&#10;AI-generated content may be incorrect.">
              <a:extLst>
                <a:ext uri="{FF2B5EF4-FFF2-40B4-BE49-F238E27FC236}">
                  <a16:creationId xmlns:a16="http://schemas.microsoft.com/office/drawing/2014/main" id="{CCAC55BF-38C2-2119-9637-E1BFE686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0176" y="1058040"/>
              <a:ext cx="2715004" cy="4058216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1C578D-F812-B8D2-6190-3847DA2318FE}"/>
                </a:ext>
              </a:extLst>
            </p:cNvPr>
            <p:cNvGrpSpPr/>
            <p:nvPr/>
          </p:nvGrpSpPr>
          <p:grpSpPr>
            <a:xfrm>
              <a:off x="5991388" y="2276872"/>
              <a:ext cx="5845299" cy="3578528"/>
              <a:chOff x="5991388" y="2276872"/>
              <a:chExt cx="5845299" cy="357852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0D180B-22BD-0049-862D-7F1FDAD7FCC4}"/>
                  </a:ext>
                </a:extLst>
              </p:cNvPr>
              <p:cNvSpPr/>
              <p:nvPr/>
            </p:nvSpPr>
            <p:spPr>
              <a:xfrm>
                <a:off x="8544272" y="5386600"/>
                <a:ext cx="1041030" cy="404724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B60EA1-8F6E-8522-EDE9-7A1C15292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4272" y="4698859"/>
                <a:ext cx="0" cy="662051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31C9EE9-260B-1124-741D-A1619BCE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384" y="4698860"/>
                <a:ext cx="0" cy="66205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754D29-FF0A-4428-3092-440F0B42F5CB}"/>
                  </a:ext>
                </a:extLst>
              </p:cNvPr>
              <p:cNvSpPr txBox="1"/>
              <p:nvPr/>
            </p:nvSpPr>
            <p:spPr>
              <a:xfrm>
                <a:off x="8576265" y="5455980"/>
                <a:ext cx="1009037" cy="399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sz="1600" b="1" dirty="0"/>
                  <a:t>Slot Width</a:t>
                </a:r>
                <a:endParaRPr lang="en-IN" sz="1600" b="1" dirty="0" err="1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D30424-ACF4-CBA6-5555-90B17FEA3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6360" y="2276872"/>
                <a:ext cx="1806627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F1E02EC-0A39-7FAD-302F-21A6A9A21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4698859"/>
                <a:ext cx="1662611" cy="0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FACC8D-85C0-A58C-652C-F89573991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2987" y="2276872"/>
                <a:ext cx="0" cy="1008112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EABEC35-90D4-81E4-F7D8-F988EF1EF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52613" y="3747393"/>
                <a:ext cx="0" cy="951466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1EF5E76-141C-88E5-B44B-152C59275594}"/>
                  </a:ext>
                </a:extLst>
              </p:cNvPr>
              <p:cNvSpPr/>
              <p:nvPr/>
            </p:nvSpPr>
            <p:spPr>
              <a:xfrm>
                <a:off x="10468539" y="3284984"/>
                <a:ext cx="1368148" cy="432147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Height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A1829569-415E-F843-4C33-5549A76AB2E6}"/>
                  </a:ext>
                </a:extLst>
              </p:cNvPr>
              <p:cNvSpPr/>
              <p:nvPr/>
            </p:nvSpPr>
            <p:spPr>
              <a:xfrm rot="3119948">
                <a:off x="8458501" y="4523271"/>
                <a:ext cx="350111" cy="104553"/>
              </a:xfrm>
              <a:prstGeom prst="blockArc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4AA4EC9-83CC-693B-214F-592D0B8DC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8128" y="4555406"/>
                <a:ext cx="1333302" cy="966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1B7F69-EAF8-F118-A4B0-5D3C7E8ED5A0}"/>
                  </a:ext>
                </a:extLst>
              </p:cNvPr>
              <p:cNvSpPr/>
              <p:nvPr/>
            </p:nvSpPr>
            <p:spPr>
              <a:xfrm>
                <a:off x="5991388" y="4344517"/>
                <a:ext cx="1256740" cy="441113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Angle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569F12-5DBC-39C6-15D7-5D8F20808F25}"/>
              </a:ext>
            </a:extLst>
          </p:cNvPr>
          <p:cNvSpPr txBox="1"/>
          <p:nvPr/>
        </p:nvSpPr>
        <p:spPr>
          <a:xfrm>
            <a:off x="2960065" y="5698342"/>
            <a:ext cx="1839604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a) tool parameters</a:t>
            </a:r>
            <a:endParaRPr lang="en-IN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C554F-D19D-217C-F698-3E078F8C63D9}"/>
              </a:ext>
            </a:extLst>
          </p:cNvPr>
          <p:cNvSpPr txBox="1"/>
          <p:nvPr/>
        </p:nvSpPr>
        <p:spPr>
          <a:xfrm>
            <a:off x="7903204" y="5698342"/>
            <a:ext cx="2081227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b) Actual slot in a stator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135602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F26B0-55AC-112A-8C8B-4457D5A3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D9E08-1FE5-9424-D17B-C461D03A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A91BB-6A33-25AF-3C86-7E636F2C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funnel design incorporates several key features and design considerations aimed at ensuring optimal alignment, stability, and compatibility with stators of varying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ED4F-F9DD-9762-C410-9AEA05105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191A09-8077-D49C-8877-6D223848F99F}"/>
              </a:ext>
            </a:extLst>
          </p:cNvPr>
          <p:cNvGrpSpPr/>
          <p:nvPr/>
        </p:nvGrpSpPr>
        <p:grpSpPr>
          <a:xfrm>
            <a:off x="674293" y="1553886"/>
            <a:ext cx="5038575" cy="4389937"/>
            <a:chOff x="3499176" y="1052242"/>
            <a:chExt cx="5038575" cy="43899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2086E9-C913-1A7A-13F5-BA562B94E083}"/>
                </a:ext>
              </a:extLst>
            </p:cNvPr>
            <p:cNvGrpSpPr/>
            <p:nvPr/>
          </p:nvGrpSpPr>
          <p:grpSpPr>
            <a:xfrm>
              <a:off x="3557603" y="1052242"/>
              <a:ext cx="1701499" cy="1527277"/>
              <a:chOff x="270499" y="-32787"/>
              <a:chExt cx="1898650" cy="1906793"/>
            </a:xfrm>
          </p:grpSpPr>
          <p:pic>
            <p:nvPicPr>
              <p:cNvPr id="22" name="Picture 21" descr="A white object with a curved section&#10;&#10;AI-generated content may be incorrect.">
                <a:extLst>
                  <a:ext uri="{FF2B5EF4-FFF2-40B4-BE49-F238E27FC236}">
                    <a16:creationId xmlns:a16="http://schemas.microsoft.com/office/drawing/2014/main" id="{51C65056-BD67-8241-3097-2DDB99BA2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" t="2954" r="4864"/>
              <a:stretch>
                <a:fillRect/>
              </a:stretch>
            </p:blipFill>
            <p:spPr bwMode="auto">
              <a:xfrm>
                <a:off x="270499" y="-32787"/>
                <a:ext cx="1898650" cy="1460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FFCEC5C0-F9E5-080C-A615-054CE860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051" y="1487291"/>
                <a:ext cx="1275213" cy="3867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B1AE47-30F2-B200-7AA7-C8ECD8C57C69}"/>
                </a:ext>
              </a:extLst>
            </p:cNvPr>
            <p:cNvGrpSpPr/>
            <p:nvPr/>
          </p:nvGrpSpPr>
          <p:grpSpPr>
            <a:xfrm>
              <a:off x="6661659" y="1079128"/>
              <a:ext cx="1657056" cy="1568729"/>
              <a:chOff x="0" y="0"/>
              <a:chExt cx="1911350" cy="2030412"/>
            </a:xfrm>
          </p:grpSpPr>
          <p:pic>
            <p:nvPicPr>
              <p:cNvPr id="20" name="Picture 19" descr="A white object with a zipper&#10;&#10;AI-generated content may be incorrect.">
                <a:extLst>
                  <a:ext uri="{FF2B5EF4-FFF2-40B4-BE49-F238E27FC236}">
                    <a16:creationId xmlns:a16="http://schemas.microsoft.com/office/drawing/2014/main" id="{E5142808-649E-814F-7BA1-F282F9749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4" r="3925"/>
              <a:stretch>
                <a:fillRect/>
              </a:stretch>
            </p:blipFill>
            <p:spPr bwMode="auto">
              <a:xfrm>
                <a:off x="0" y="0"/>
                <a:ext cx="1911350" cy="158115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Text Box 2">
                <a:extLst>
                  <a:ext uri="{FF2B5EF4-FFF2-40B4-BE49-F238E27FC236}">
                    <a16:creationId xmlns:a16="http://schemas.microsoft.com/office/drawing/2014/main" id="{C15FA9EE-A193-E20E-628F-E9316F7D3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189" y="1643696"/>
                <a:ext cx="1307273" cy="38671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70E221-2131-9291-4BE3-96981073C1D1}"/>
                </a:ext>
              </a:extLst>
            </p:cNvPr>
            <p:cNvGrpSpPr/>
            <p:nvPr/>
          </p:nvGrpSpPr>
          <p:grpSpPr>
            <a:xfrm>
              <a:off x="5312795" y="1107869"/>
              <a:ext cx="1295171" cy="2604666"/>
              <a:chOff x="133366" y="-61479"/>
              <a:chExt cx="1295400" cy="2931045"/>
            </a:xfrm>
          </p:grpSpPr>
          <p:pic>
            <p:nvPicPr>
              <p:cNvPr id="18" name="Picture 17" descr="A white rectangular object with black lines&#10;&#10;AI-generated content may be incorrect.">
                <a:extLst>
                  <a:ext uri="{FF2B5EF4-FFF2-40B4-BE49-F238E27FC236}">
                    <a16:creationId xmlns:a16="http://schemas.microsoft.com/office/drawing/2014/main" id="{A8D75E44-8F94-A576-5982-32848275B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8" r="2712"/>
              <a:stretch>
                <a:fillRect/>
              </a:stretch>
            </p:blipFill>
            <p:spPr bwMode="auto">
              <a:xfrm>
                <a:off x="133366" y="-61479"/>
                <a:ext cx="1295400" cy="24320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399F3748-58C7-E3B1-AAEA-FF07166FB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76" y="2482851"/>
                <a:ext cx="9652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6E5ABD-6FA6-ED69-902A-CE87B234CE48}"/>
                </a:ext>
              </a:extLst>
            </p:cNvPr>
            <p:cNvGrpSpPr/>
            <p:nvPr/>
          </p:nvGrpSpPr>
          <p:grpSpPr>
            <a:xfrm>
              <a:off x="3499176" y="3742833"/>
              <a:ext cx="2431619" cy="1398065"/>
              <a:chOff x="390236" y="29552"/>
              <a:chExt cx="2432050" cy="1573250"/>
            </a:xfrm>
          </p:grpSpPr>
          <p:pic>
            <p:nvPicPr>
              <p:cNvPr id="16" name="Picture 15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2269A3DD-C6BA-8693-4BFE-A72F1814D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2" t="3930"/>
              <a:stretch>
                <a:fillRect/>
              </a:stretch>
            </p:blipFill>
            <p:spPr bwMode="auto">
              <a:xfrm>
                <a:off x="390236" y="29552"/>
                <a:ext cx="2432050" cy="10223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49FD4F38-CD95-685E-8DB5-2D6F8476BA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564" y="1216087"/>
                <a:ext cx="10731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Side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5F678F-C2C0-53EC-9B8F-814725A2B024}"/>
                </a:ext>
              </a:extLst>
            </p:cNvPr>
            <p:cNvGrpSpPr/>
            <p:nvPr/>
          </p:nvGrpSpPr>
          <p:grpSpPr>
            <a:xfrm>
              <a:off x="6442622" y="3317427"/>
              <a:ext cx="2095129" cy="2124752"/>
              <a:chOff x="41566" y="-339850"/>
              <a:chExt cx="2095500" cy="2390996"/>
            </a:xfrm>
          </p:grpSpPr>
          <p:pic>
            <p:nvPicPr>
              <p:cNvPr id="14" name="Picture 13" descr="A white box with a handle">
                <a:extLst>
                  <a:ext uri="{FF2B5EF4-FFF2-40B4-BE49-F238E27FC236}">
                    <a16:creationId xmlns:a16="http://schemas.microsoft.com/office/drawing/2014/main" id="{5C189384-6F99-6426-EE77-A1D5F994C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6" t="4564" r="3428" b="3770"/>
              <a:stretch>
                <a:fillRect/>
              </a:stretch>
            </p:blipFill>
            <p:spPr bwMode="auto">
              <a:xfrm>
                <a:off x="41566" y="-339850"/>
                <a:ext cx="2095500" cy="187959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A724CF4A-7607-9BC6-F75C-E95C03A85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783" y="1664431"/>
                <a:ext cx="13335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e) Isometric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CEC7AE-89C0-05F0-1CBF-CD6DBE04F5DC}"/>
              </a:ext>
            </a:extLst>
          </p:cNvPr>
          <p:cNvGrpSpPr/>
          <p:nvPr/>
        </p:nvGrpSpPr>
        <p:grpSpPr>
          <a:xfrm>
            <a:off x="2075901" y="690942"/>
            <a:ext cx="8930982" cy="5418667"/>
            <a:chOff x="2008646" y="575033"/>
            <a:chExt cx="8930982" cy="541866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5E557CC-D626-AA84-9084-61B11141FE35}"/>
                </a:ext>
              </a:extLst>
            </p:cNvPr>
            <p:cNvGrpSpPr/>
            <p:nvPr/>
          </p:nvGrpSpPr>
          <p:grpSpPr>
            <a:xfrm>
              <a:off x="2008646" y="575033"/>
              <a:ext cx="8930982" cy="5418667"/>
              <a:chOff x="2745794" y="351186"/>
              <a:chExt cx="8930982" cy="5418667"/>
            </a:xfrm>
          </p:grpSpPr>
          <p:sp>
            <p:nvSpPr>
              <p:cNvPr id="28" name="Flowchart: Process 27">
                <a:extLst>
                  <a:ext uri="{FF2B5EF4-FFF2-40B4-BE49-F238E27FC236}">
                    <a16:creationId xmlns:a16="http://schemas.microsoft.com/office/drawing/2014/main" id="{3B493A69-D7FD-9400-5E83-F6DE604FC432}"/>
                  </a:ext>
                </a:extLst>
              </p:cNvPr>
              <p:cNvSpPr/>
              <p:nvPr/>
            </p:nvSpPr>
            <p:spPr>
              <a:xfrm>
                <a:off x="7320136" y="3264378"/>
                <a:ext cx="4356640" cy="799302"/>
              </a:xfrm>
              <a:prstGeom prst="flowChartProcess">
                <a:avLst/>
              </a:prstGeom>
              <a:solidFill>
                <a:srgbClr val="C5DE8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831BF71-C609-75BD-9E1D-EFDC3C81F301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930982" cy="5418667"/>
                <a:chOff x="2131008" y="719666"/>
                <a:chExt cx="9697534" cy="5418667"/>
              </a:xfrm>
            </p:grpSpPr>
            <p:sp>
              <p:nvSpPr>
                <p:cNvPr id="30" name="Flowchart: Process 29">
                  <a:extLst>
                    <a:ext uri="{FF2B5EF4-FFF2-40B4-BE49-F238E27FC236}">
                      <a16:creationId xmlns:a16="http://schemas.microsoft.com/office/drawing/2014/main" id="{A81B166F-61F5-FDCF-BB91-53F427F7C7A1}"/>
                    </a:ext>
                  </a:extLst>
                </p:cNvPr>
                <p:cNvSpPr/>
                <p:nvPr/>
              </p:nvSpPr>
              <p:spPr>
                <a:xfrm>
                  <a:off x="6174659" y="4926599"/>
                  <a:ext cx="5653883" cy="799302"/>
                </a:xfrm>
                <a:prstGeom prst="flowChartProcess">
                  <a:avLst/>
                </a:prstGeom>
                <a:solidFill>
                  <a:srgbClr val="C5DE89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31" name="Flowchart: Process 30">
                  <a:extLst>
                    <a:ext uri="{FF2B5EF4-FFF2-40B4-BE49-F238E27FC236}">
                      <a16:creationId xmlns:a16="http://schemas.microsoft.com/office/drawing/2014/main" id="{18BE9940-7B09-C4F6-C7D1-437E2C43FC0F}"/>
                    </a:ext>
                  </a:extLst>
                </p:cNvPr>
                <p:cNvSpPr/>
                <p:nvPr/>
              </p:nvSpPr>
              <p:spPr>
                <a:xfrm>
                  <a:off x="7097968" y="2416761"/>
                  <a:ext cx="4730574" cy="799301"/>
                </a:xfrm>
                <a:prstGeom prst="flowChartProcess">
                  <a:avLst/>
                </a:prstGeom>
                <a:solidFill>
                  <a:srgbClr val="C5DE89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32" name="Flowchart: Process 31">
                  <a:extLst>
                    <a:ext uri="{FF2B5EF4-FFF2-40B4-BE49-F238E27FC236}">
                      <a16:creationId xmlns:a16="http://schemas.microsoft.com/office/drawing/2014/main" id="{027F678B-AF6C-4FFA-78BF-B70377D9DB97}"/>
                    </a:ext>
                  </a:extLst>
                </p:cNvPr>
                <p:cNvSpPr/>
                <p:nvPr/>
              </p:nvSpPr>
              <p:spPr>
                <a:xfrm>
                  <a:off x="6112574" y="1176459"/>
                  <a:ext cx="5715968" cy="823505"/>
                </a:xfrm>
                <a:prstGeom prst="flowChartProcess">
                  <a:avLst/>
                </a:prstGeom>
                <a:solidFill>
                  <a:srgbClr val="C5DE89"/>
                </a:solidFill>
                <a:ln>
                  <a:solidFill>
                    <a:srgbClr val="C5DE89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33" name="Block Arc 32">
                  <a:extLst>
                    <a:ext uri="{FF2B5EF4-FFF2-40B4-BE49-F238E27FC236}">
                      <a16:creationId xmlns:a16="http://schemas.microsoft.com/office/drawing/2014/main" id="{706D8671-E755-E5D8-633B-3977617B9900}"/>
                    </a:ext>
                  </a:extLst>
                </p:cNvPr>
                <p:cNvSpPr/>
                <p:nvPr/>
              </p:nvSpPr>
              <p:spPr>
                <a:xfrm>
                  <a:off x="2131008" y="719666"/>
                  <a:ext cx="5310926" cy="5418667"/>
                </a:xfrm>
                <a:prstGeom prst="blockArc">
                  <a:avLst>
                    <a:gd name="adj1" fmla="val 17527788"/>
                    <a:gd name="adj2" fmla="val 4119114"/>
                    <a:gd name="adj3" fmla="val 5750"/>
                  </a:avLst>
                </a:prstGeom>
                <a:solidFill>
                  <a:srgbClr val="C5DE89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F750A4E-4A22-44EC-DFF9-9D6471CF0FE4}"/>
                    </a:ext>
                  </a:extLst>
                </p:cNvPr>
                <p:cNvSpPr/>
                <p:nvPr/>
              </p:nvSpPr>
              <p:spPr>
                <a:xfrm>
                  <a:off x="7557498" y="1198676"/>
                  <a:ext cx="1849022" cy="1337327"/>
                </a:xfrm>
                <a:custGeom>
                  <a:avLst/>
                  <a:gdLst>
                    <a:gd name="connsiteX0" fmla="*/ 0 w 1849022"/>
                    <a:gd name="connsiteY0" fmla="*/ 0 h 1337327"/>
                    <a:gd name="connsiteX1" fmla="*/ 1849022 w 1849022"/>
                    <a:gd name="connsiteY1" fmla="*/ 0 h 1337327"/>
                    <a:gd name="connsiteX2" fmla="*/ 1849022 w 1849022"/>
                    <a:gd name="connsiteY2" fmla="*/ 1337327 h 1337327"/>
                    <a:gd name="connsiteX3" fmla="*/ 0 w 1849022"/>
                    <a:gd name="connsiteY3" fmla="*/ 1337327 h 1337327"/>
                    <a:gd name="connsiteX4" fmla="*/ 0 w 1849022"/>
                    <a:gd name="connsiteY4" fmla="*/ 0 h 1337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49022" h="1337327">
                      <a:moveTo>
                        <a:pt x="0" y="0"/>
                      </a:moveTo>
                      <a:lnTo>
                        <a:pt x="1849022" y="0"/>
                      </a:lnTo>
                      <a:lnTo>
                        <a:pt x="1849022" y="1337327"/>
                      </a:lnTo>
                      <a:lnTo>
                        <a:pt x="0" y="13373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marL="0" lvl="0" indent="0" algn="l" defTabSz="2489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0000"/>
                    </a:spcAft>
                    <a:buNone/>
                  </a:pPr>
                  <a:endParaRPr lang="en-IN" sz="5600" kern="120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1A317F0A-920C-0D9F-9CDF-6463CAA51317}"/>
                    </a:ext>
                  </a:extLst>
                </p:cNvPr>
                <p:cNvSpPr/>
                <p:nvPr/>
              </p:nvSpPr>
              <p:spPr>
                <a:xfrm>
                  <a:off x="8099107" y="2767922"/>
                  <a:ext cx="1849022" cy="1337327"/>
                </a:xfrm>
                <a:custGeom>
                  <a:avLst/>
                  <a:gdLst>
                    <a:gd name="connsiteX0" fmla="*/ 0 w 1849022"/>
                    <a:gd name="connsiteY0" fmla="*/ 0 h 1337327"/>
                    <a:gd name="connsiteX1" fmla="*/ 1849022 w 1849022"/>
                    <a:gd name="connsiteY1" fmla="*/ 0 h 1337327"/>
                    <a:gd name="connsiteX2" fmla="*/ 1849022 w 1849022"/>
                    <a:gd name="connsiteY2" fmla="*/ 1337327 h 1337327"/>
                    <a:gd name="connsiteX3" fmla="*/ 0 w 1849022"/>
                    <a:gd name="connsiteY3" fmla="*/ 1337327 h 1337327"/>
                    <a:gd name="connsiteX4" fmla="*/ 0 w 1849022"/>
                    <a:gd name="connsiteY4" fmla="*/ 0 h 1337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49022" h="1337327">
                      <a:moveTo>
                        <a:pt x="0" y="0"/>
                      </a:moveTo>
                      <a:lnTo>
                        <a:pt x="1849022" y="0"/>
                      </a:lnTo>
                      <a:lnTo>
                        <a:pt x="1849022" y="1337327"/>
                      </a:lnTo>
                      <a:lnTo>
                        <a:pt x="0" y="13373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marL="0" lvl="0" indent="0" algn="l" defTabSz="2489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0000"/>
                    </a:spcAft>
                    <a:buNone/>
                  </a:pPr>
                  <a:endParaRPr lang="en-IN" sz="5600" kern="120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5244548F-FCC2-088C-D4C5-B5BBABACFA8E}"/>
                    </a:ext>
                  </a:extLst>
                </p:cNvPr>
                <p:cNvSpPr/>
                <p:nvPr/>
              </p:nvSpPr>
              <p:spPr>
                <a:xfrm>
                  <a:off x="7557498" y="4370763"/>
                  <a:ext cx="1849022" cy="1337327"/>
                </a:xfrm>
                <a:custGeom>
                  <a:avLst/>
                  <a:gdLst>
                    <a:gd name="connsiteX0" fmla="*/ 0 w 1849022"/>
                    <a:gd name="connsiteY0" fmla="*/ 0 h 1337327"/>
                    <a:gd name="connsiteX1" fmla="*/ 1849022 w 1849022"/>
                    <a:gd name="connsiteY1" fmla="*/ 0 h 1337327"/>
                    <a:gd name="connsiteX2" fmla="*/ 1849022 w 1849022"/>
                    <a:gd name="connsiteY2" fmla="*/ 1337327 h 1337327"/>
                    <a:gd name="connsiteX3" fmla="*/ 0 w 1849022"/>
                    <a:gd name="connsiteY3" fmla="*/ 1337327 h 1337327"/>
                    <a:gd name="connsiteX4" fmla="*/ 0 w 1849022"/>
                    <a:gd name="connsiteY4" fmla="*/ 0 h 1337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49022" h="1337327">
                      <a:moveTo>
                        <a:pt x="0" y="0"/>
                      </a:moveTo>
                      <a:lnTo>
                        <a:pt x="1849022" y="0"/>
                      </a:lnTo>
                      <a:lnTo>
                        <a:pt x="1849022" y="1337327"/>
                      </a:lnTo>
                      <a:lnTo>
                        <a:pt x="0" y="13373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marL="0" lvl="0" indent="0" algn="l" defTabSz="2489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0000"/>
                    </a:spcAft>
                    <a:buNone/>
                  </a:pPr>
                  <a:endParaRPr lang="en-IN" sz="5600" kern="120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BEEF51-7CD7-2665-5150-CF0AD4B8C4E0}"/>
                </a:ext>
              </a:extLst>
            </p:cNvPr>
            <p:cNvSpPr txBox="1"/>
            <p:nvPr/>
          </p:nvSpPr>
          <p:spPr>
            <a:xfrm>
              <a:off x="6610649" y="1149475"/>
              <a:ext cx="4310211" cy="7236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Simplified guiding system</a:t>
              </a:r>
              <a:r>
                <a:rPr lang="en-US" b="1" dirty="0"/>
                <a:t>:</a:t>
              </a:r>
              <a:r>
                <a:rPr lang="en-US" dirty="0"/>
                <a:t> Replaced three rails with a single elongated rail featuring grooves for mechanical locking and easier insertion.</a:t>
              </a:r>
              <a:endParaRPr lang="en-IN" dirty="0" err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89BD22-A33F-E428-C9F7-D0C25666B874}"/>
                </a:ext>
              </a:extLst>
            </p:cNvPr>
            <p:cNvSpPr txBox="1"/>
            <p:nvPr/>
          </p:nvSpPr>
          <p:spPr>
            <a:xfrm>
              <a:off x="6916674" y="2373559"/>
              <a:ext cx="3967857" cy="545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Improved stability: Extended and thickened tail (by 80 mm) to shift the center of gravity rearward and prevent forward tilting.</a:t>
              </a:r>
              <a:endParaRPr lang="en-IN" dirty="0" err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E23F64-AB61-BCFB-A4FF-A4779B3BECAA}"/>
                </a:ext>
              </a:extLst>
            </p:cNvPr>
            <p:cNvSpPr txBox="1"/>
            <p:nvPr/>
          </p:nvSpPr>
          <p:spPr>
            <a:xfrm>
              <a:off x="6987100" y="3557630"/>
              <a:ext cx="3897431" cy="66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Refined outlet geometry</a:t>
              </a:r>
              <a:r>
                <a:rPr lang="en-US" b="1" dirty="0"/>
                <a:t>:</a:t>
              </a:r>
              <a:r>
                <a:rPr lang="en-US" dirty="0"/>
                <a:t> Slightly undersized outlet (2–3%) ensures smooth liner entry without edge damage.</a:t>
              </a:r>
              <a:endParaRPr lang="en-IN" dirty="0" err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B72B71-58E5-3CAF-7770-38B64BBA3F27}"/>
                </a:ext>
              </a:extLst>
            </p:cNvPr>
            <p:cNvSpPr txBox="1"/>
            <p:nvPr/>
          </p:nvSpPr>
          <p:spPr>
            <a:xfrm>
              <a:off x="6477736" y="4906925"/>
              <a:ext cx="4104456" cy="666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Enhanced adaptability: Simplified overall geometry for easier parametric adjustments and faster design modifications.</a:t>
              </a:r>
              <a:endParaRPr lang="en-IN" dirty="0" err="1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4F2B680-4D83-FEC6-53BF-9B01709D358B}"/>
              </a:ext>
            </a:extLst>
          </p:cNvPr>
          <p:cNvSpPr/>
          <p:nvPr/>
        </p:nvSpPr>
        <p:spPr>
          <a:xfrm>
            <a:off x="5680376" y="4753166"/>
            <a:ext cx="435092" cy="496485"/>
          </a:xfrm>
          <a:custGeom>
            <a:avLst/>
            <a:gdLst>
              <a:gd name="connsiteX0" fmla="*/ 1096 w 435092"/>
              <a:gd name="connsiteY0" fmla="*/ 489394 h 496485"/>
              <a:gd name="connsiteX1" fmla="*/ 55960 w 435092"/>
              <a:gd name="connsiteY1" fmla="*/ 471106 h 496485"/>
              <a:gd name="connsiteX2" fmla="*/ 80344 w 435092"/>
              <a:gd name="connsiteY2" fmla="*/ 428434 h 496485"/>
              <a:gd name="connsiteX3" fmla="*/ 98632 w 435092"/>
              <a:gd name="connsiteY3" fmla="*/ 416242 h 496485"/>
              <a:gd name="connsiteX4" fmla="*/ 135208 w 435092"/>
              <a:gd name="connsiteY4" fmla="*/ 385762 h 496485"/>
              <a:gd name="connsiteX5" fmla="*/ 165688 w 435092"/>
              <a:gd name="connsiteY5" fmla="*/ 361378 h 496485"/>
              <a:gd name="connsiteX6" fmla="*/ 183976 w 435092"/>
              <a:gd name="connsiteY6" fmla="*/ 343090 h 496485"/>
              <a:gd name="connsiteX7" fmla="*/ 202264 w 435092"/>
              <a:gd name="connsiteY7" fmla="*/ 330898 h 496485"/>
              <a:gd name="connsiteX8" fmla="*/ 226648 w 435092"/>
              <a:gd name="connsiteY8" fmla="*/ 294322 h 496485"/>
              <a:gd name="connsiteX9" fmla="*/ 263224 w 435092"/>
              <a:gd name="connsiteY9" fmla="*/ 263842 h 496485"/>
              <a:gd name="connsiteX10" fmla="*/ 281512 w 435092"/>
              <a:gd name="connsiteY10" fmla="*/ 251650 h 496485"/>
              <a:gd name="connsiteX11" fmla="*/ 287608 w 435092"/>
              <a:gd name="connsiteY11" fmla="*/ 233362 h 496485"/>
              <a:gd name="connsiteX12" fmla="*/ 305896 w 435092"/>
              <a:gd name="connsiteY12" fmla="*/ 227266 h 496485"/>
              <a:gd name="connsiteX13" fmla="*/ 324184 w 435092"/>
              <a:gd name="connsiteY13" fmla="*/ 208978 h 496485"/>
              <a:gd name="connsiteX14" fmla="*/ 336376 w 435092"/>
              <a:gd name="connsiteY14" fmla="*/ 190690 h 496485"/>
              <a:gd name="connsiteX15" fmla="*/ 403432 w 435092"/>
              <a:gd name="connsiteY15" fmla="*/ 129730 h 496485"/>
              <a:gd name="connsiteX16" fmla="*/ 409528 w 435092"/>
              <a:gd name="connsiteY16" fmla="*/ 111442 h 496485"/>
              <a:gd name="connsiteX17" fmla="*/ 421720 w 435092"/>
              <a:gd name="connsiteY17" fmla="*/ 87058 h 496485"/>
              <a:gd name="connsiteX18" fmla="*/ 427816 w 435092"/>
              <a:gd name="connsiteY18" fmla="*/ 62674 h 496485"/>
              <a:gd name="connsiteX19" fmla="*/ 433912 w 435092"/>
              <a:gd name="connsiteY19" fmla="*/ 44386 h 496485"/>
              <a:gd name="connsiteX20" fmla="*/ 427816 w 435092"/>
              <a:gd name="connsiteY20" fmla="*/ 1714 h 496485"/>
              <a:gd name="connsiteX21" fmla="*/ 379048 w 435092"/>
              <a:gd name="connsiteY21" fmla="*/ 20002 h 496485"/>
              <a:gd name="connsiteX22" fmla="*/ 299800 w 435092"/>
              <a:gd name="connsiteY22" fmla="*/ 93154 h 496485"/>
              <a:gd name="connsiteX23" fmla="*/ 208360 w 435092"/>
              <a:gd name="connsiteY23" fmla="*/ 178498 h 496485"/>
              <a:gd name="connsiteX24" fmla="*/ 177880 w 435092"/>
              <a:gd name="connsiteY24" fmla="*/ 221170 h 496485"/>
              <a:gd name="connsiteX25" fmla="*/ 147400 w 435092"/>
              <a:gd name="connsiteY25" fmla="*/ 257746 h 496485"/>
              <a:gd name="connsiteX26" fmla="*/ 135208 w 435092"/>
              <a:gd name="connsiteY26" fmla="*/ 282130 h 496485"/>
              <a:gd name="connsiteX27" fmla="*/ 98632 w 435092"/>
              <a:gd name="connsiteY27" fmla="*/ 318706 h 496485"/>
              <a:gd name="connsiteX28" fmla="*/ 74248 w 435092"/>
              <a:gd name="connsiteY28" fmla="*/ 355282 h 496485"/>
              <a:gd name="connsiteX29" fmla="*/ 62056 w 435092"/>
              <a:gd name="connsiteY29" fmla="*/ 373570 h 496485"/>
              <a:gd name="connsiteX30" fmla="*/ 43768 w 435092"/>
              <a:gd name="connsiteY30" fmla="*/ 416242 h 496485"/>
              <a:gd name="connsiteX31" fmla="*/ 19384 w 435092"/>
              <a:gd name="connsiteY31" fmla="*/ 495490 h 496485"/>
              <a:gd name="connsiteX32" fmla="*/ 1096 w 435092"/>
              <a:gd name="connsiteY32" fmla="*/ 489394 h 49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5092" h="496485">
                <a:moveTo>
                  <a:pt x="1096" y="489394"/>
                </a:moveTo>
                <a:cubicBezTo>
                  <a:pt x="7192" y="485330"/>
                  <a:pt x="42135" y="487696"/>
                  <a:pt x="55960" y="471106"/>
                </a:cubicBezTo>
                <a:cubicBezTo>
                  <a:pt x="79866" y="442419"/>
                  <a:pt x="56309" y="452469"/>
                  <a:pt x="80344" y="428434"/>
                </a:cubicBezTo>
                <a:cubicBezTo>
                  <a:pt x="85525" y="423253"/>
                  <a:pt x="92536" y="420306"/>
                  <a:pt x="98632" y="416242"/>
                </a:cubicBezTo>
                <a:cubicBezTo>
                  <a:pt x="128336" y="371686"/>
                  <a:pt x="88802" y="424433"/>
                  <a:pt x="135208" y="385762"/>
                </a:cubicBezTo>
                <a:cubicBezTo>
                  <a:pt x="171973" y="355125"/>
                  <a:pt x="122024" y="375933"/>
                  <a:pt x="165688" y="361378"/>
                </a:cubicBezTo>
                <a:cubicBezTo>
                  <a:pt x="171784" y="355282"/>
                  <a:pt x="177353" y="348609"/>
                  <a:pt x="183976" y="343090"/>
                </a:cubicBezTo>
                <a:cubicBezTo>
                  <a:pt x="189604" y="338400"/>
                  <a:pt x="197439" y="336412"/>
                  <a:pt x="202264" y="330898"/>
                </a:cubicBezTo>
                <a:cubicBezTo>
                  <a:pt x="211913" y="319871"/>
                  <a:pt x="214456" y="302450"/>
                  <a:pt x="226648" y="294322"/>
                </a:cubicBezTo>
                <a:cubicBezTo>
                  <a:pt x="272054" y="264052"/>
                  <a:pt x="216287" y="302956"/>
                  <a:pt x="263224" y="263842"/>
                </a:cubicBezTo>
                <a:cubicBezTo>
                  <a:pt x="268852" y="259152"/>
                  <a:pt x="275416" y="255714"/>
                  <a:pt x="281512" y="251650"/>
                </a:cubicBezTo>
                <a:cubicBezTo>
                  <a:pt x="283544" y="245554"/>
                  <a:pt x="283064" y="237906"/>
                  <a:pt x="287608" y="233362"/>
                </a:cubicBezTo>
                <a:cubicBezTo>
                  <a:pt x="292152" y="228818"/>
                  <a:pt x="300549" y="230830"/>
                  <a:pt x="305896" y="227266"/>
                </a:cubicBezTo>
                <a:cubicBezTo>
                  <a:pt x="313069" y="222484"/>
                  <a:pt x="318665" y="215601"/>
                  <a:pt x="324184" y="208978"/>
                </a:cubicBezTo>
                <a:cubicBezTo>
                  <a:pt x="328874" y="203350"/>
                  <a:pt x="331509" y="196166"/>
                  <a:pt x="336376" y="190690"/>
                </a:cubicBezTo>
                <a:cubicBezTo>
                  <a:pt x="364546" y="158999"/>
                  <a:pt x="372774" y="154256"/>
                  <a:pt x="403432" y="129730"/>
                </a:cubicBezTo>
                <a:cubicBezTo>
                  <a:pt x="405464" y="123634"/>
                  <a:pt x="406997" y="117348"/>
                  <a:pt x="409528" y="111442"/>
                </a:cubicBezTo>
                <a:cubicBezTo>
                  <a:pt x="413108" y="103089"/>
                  <a:pt x="418529" y="95567"/>
                  <a:pt x="421720" y="87058"/>
                </a:cubicBezTo>
                <a:cubicBezTo>
                  <a:pt x="424662" y="79213"/>
                  <a:pt x="425514" y="70730"/>
                  <a:pt x="427816" y="62674"/>
                </a:cubicBezTo>
                <a:cubicBezTo>
                  <a:pt x="429581" y="56495"/>
                  <a:pt x="431880" y="50482"/>
                  <a:pt x="433912" y="44386"/>
                </a:cubicBezTo>
                <a:cubicBezTo>
                  <a:pt x="431880" y="30162"/>
                  <a:pt x="440946" y="7550"/>
                  <a:pt x="427816" y="1714"/>
                </a:cubicBezTo>
                <a:cubicBezTo>
                  <a:pt x="411951" y="-5337"/>
                  <a:pt x="393935" y="11070"/>
                  <a:pt x="379048" y="20002"/>
                </a:cubicBezTo>
                <a:cubicBezTo>
                  <a:pt x="354320" y="34839"/>
                  <a:pt x="321059" y="73666"/>
                  <a:pt x="299800" y="93154"/>
                </a:cubicBezTo>
                <a:cubicBezTo>
                  <a:pt x="267184" y="123052"/>
                  <a:pt x="235614" y="140343"/>
                  <a:pt x="208360" y="178498"/>
                </a:cubicBezTo>
                <a:cubicBezTo>
                  <a:pt x="198200" y="192722"/>
                  <a:pt x="188538" y="207315"/>
                  <a:pt x="177880" y="221170"/>
                </a:cubicBezTo>
                <a:cubicBezTo>
                  <a:pt x="168204" y="233749"/>
                  <a:pt x="156501" y="244744"/>
                  <a:pt x="147400" y="257746"/>
                </a:cubicBezTo>
                <a:cubicBezTo>
                  <a:pt x="142189" y="265191"/>
                  <a:pt x="140885" y="275034"/>
                  <a:pt x="135208" y="282130"/>
                </a:cubicBezTo>
                <a:cubicBezTo>
                  <a:pt x="124437" y="295594"/>
                  <a:pt x="108196" y="304360"/>
                  <a:pt x="98632" y="318706"/>
                </a:cubicBezTo>
                <a:lnTo>
                  <a:pt x="74248" y="355282"/>
                </a:lnTo>
                <a:cubicBezTo>
                  <a:pt x="70184" y="361378"/>
                  <a:pt x="64373" y="366619"/>
                  <a:pt x="62056" y="373570"/>
                </a:cubicBezTo>
                <a:cubicBezTo>
                  <a:pt x="53086" y="400479"/>
                  <a:pt x="58834" y="386111"/>
                  <a:pt x="43768" y="416242"/>
                </a:cubicBezTo>
                <a:cubicBezTo>
                  <a:pt x="38514" y="442514"/>
                  <a:pt x="40110" y="474764"/>
                  <a:pt x="19384" y="495490"/>
                </a:cubicBezTo>
                <a:cubicBezTo>
                  <a:pt x="16171" y="498703"/>
                  <a:pt x="-5000" y="493458"/>
                  <a:pt x="1096" y="489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22FFBCA-3433-3F90-B2E6-18D1ABA038AB}"/>
              </a:ext>
            </a:extLst>
          </p:cNvPr>
          <p:cNvSpPr/>
          <p:nvPr/>
        </p:nvSpPr>
        <p:spPr>
          <a:xfrm>
            <a:off x="5596128" y="1377147"/>
            <a:ext cx="676656" cy="780837"/>
          </a:xfrm>
          <a:custGeom>
            <a:avLst/>
            <a:gdLst>
              <a:gd name="connsiteX0" fmla="*/ 85344 w 676656"/>
              <a:gd name="connsiteY0" fmla="*/ 549 h 780837"/>
              <a:gd name="connsiteX1" fmla="*/ 140208 w 676656"/>
              <a:gd name="connsiteY1" fmla="*/ 43221 h 780837"/>
              <a:gd name="connsiteX2" fmla="*/ 158496 w 676656"/>
              <a:gd name="connsiteY2" fmla="*/ 61509 h 780837"/>
              <a:gd name="connsiteX3" fmla="*/ 201168 w 676656"/>
              <a:gd name="connsiteY3" fmla="*/ 85893 h 780837"/>
              <a:gd name="connsiteX4" fmla="*/ 237744 w 676656"/>
              <a:gd name="connsiteY4" fmla="*/ 110277 h 780837"/>
              <a:gd name="connsiteX5" fmla="*/ 256032 w 676656"/>
              <a:gd name="connsiteY5" fmla="*/ 128565 h 780837"/>
              <a:gd name="connsiteX6" fmla="*/ 274320 w 676656"/>
              <a:gd name="connsiteY6" fmla="*/ 134661 h 780837"/>
              <a:gd name="connsiteX7" fmla="*/ 286512 w 676656"/>
              <a:gd name="connsiteY7" fmla="*/ 152949 h 780837"/>
              <a:gd name="connsiteX8" fmla="*/ 323088 w 676656"/>
              <a:gd name="connsiteY8" fmla="*/ 189525 h 780837"/>
              <a:gd name="connsiteX9" fmla="*/ 341376 w 676656"/>
              <a:gd name="connsiteY9" fmla="*/ 207813 h 780837"/>
              <a:gd name="connsiteX10" fmla="*/ 353568 w 676656"/>
              <a:gd name="connsiteY10" fmla="*/ 226101 h 780837"/>
              <a:gd name="connsiteX11" fmla="*/ 371856 w 676656"/>
              <a:gd name="connsiteY11" fmla="*/ 244389 h 780837"/>
              <a:gd name="connsiteX12" fmla="*/ 408432 w 676656"/>
              <a:gd name="connsiteY12" fmla="*/ 268773 h 780837"/>
              <a:gd name="connsiteX13" fmla="*/ 420624 w 676656"/>
              <a:gd name="connsiteY13" fmla="*/ 287061 h 780837"/>
              <a:gd name="connsiteX14" fmla="*/ 438912 w 676656"/>
              <a:gd name="connsiteY14" fmla="*/ 305349 h 780837"/>
              <a:gd name="connsiteX15" fmla="*/ 445008 w 676656"/>
              <a:gd name="connsiteY15" fmla="*/ 323637 h 780837"/>
              <a:gd name="connsiteX16" fmla="*/ 463296 w 676656"/>
              <a:gd name="connsiteY16" fmla="*/ 348021 h 780837"/>
              <a:gd name="connsiteX17" fmla="*/ 475488 w 676656"/>
              <a:gd name="connsiteY17" fmla="*/ 366309 h 780837"/>
              <a:gd name="connsiteX18" fmla="*/ 493776 w 676656"/>
              <a:gd name="connsiteY18" fmla="*/ 384597 h 780837"/>
              <a:gd name="connsiteX19" fmla="*/ 512064 w 676656"/>
              <a:gd name="connsiteY19" fmla="*/ 421173 h 780837"/>
              <a:gd name="connsiteX20" fmla="*/ 566928 w 676656"/>
              <a:gd name="connsiteY20" fmla="*/ 463845 h 780837"/>
              <a:gd name="connsiteX21" fmla="*/ 585216 w 676656"/>
              <a:gd name="connsiteY21" fmla="*/ 476037 h 780837"/>
              <a:gd name="connsiteX22" fmla="*/ 621792 w 676656"/>
              <a:gd name="connsiteY22" fmla="*/ 530901 h 780837"/>
              <a:gd name="connsiteX23" fmla="*/ 633984 w 676656"/>
              <a:gd name="connsiteY23" fmla="*/ 549189 h 780837"/>
              <a:gd name="connsiteX24" fmla="*/ 652272 w 676656"/>
              <a:gd name="connsiteY24" fmla="*/ 567477 h 780837"/>
              <a:gd name="connsiteX25" fmla="*/ 658368 w 676656"/>
              <a:gd name="connsiteY25" fmla="*/ 585765 h 780837"/>
              <a:gd name="connsiteX26" fmla="*/ 670560 w 676656"/>
              <a:gd name="connsiteY26" fmla="*/ 604053 h 780837"/>
              <a:gd name="connsiteX27" fmla="*/ 676656 w 676656"/>
              <a:gd name="connsiteY27" fmla="*/ 634533 h 780837"/>
              <a:gd name="connsiteX28" fmla="*/ 664464 w 676656"/>
              <a:gd name="connsiteY28" fmla="*/ 713781 h 780837"/>
              <a:gd name="connsiteX29" fmla="*/ 591312 w 676656"/>
              <a:gd name="connsiteY29" fmla="*/ 750357 h 780837"/>
              <a:gd name="connsiteX30" fmla="*/ 548640 w 676656"/>
              <a:gd name="connsiteY30" fmla="*/ 768645 h 780837"/>
              <a:gd name="connsiteX31" fmla="*/ 487680 w 676656"/>
              <a:gd name="connsiteY31" fmla="*/ 774741 h 780837"/>
              <a:gd name="connsiteX32" fmla="*/ 451104 w 676656"/>
              <a:gd name="connsiteY32" fmla="*/ 780837 h 780837"/>
              <a:gd name="connsiteX33" fmla="*/ 213360 w 676656"/>
              <a:gd name="connsiteY33" fmla="*/ 774741 h 780837"/>
              <a:gd name="connsiteX34" fmla="*/ 188976 w 676656"/>
              <a:gd name="connsiteY34" fmla="*/ 762549 h 780837"/>
              <a:gd name="connsiteX35" fmla="*/ 146304 w 676656"/>
              <a:gd name="connsiteY35" fmla="*/ 750357 h 780837"/>
              <a:gd name="connsiteX36" fmla="*/ 128016 w 676656"/>
              <a:gd name="connsiteY36" fmla="*/ 732069 h 780837"/>
              <a:gd name="connsiteX37" fmla="*/ 67056 w 676656"/>
              <a:gd name="connsiteY37" fmla="*/ 677205 h 780837"/>
              <a:gd name="connsiteX38" fmla="*/ 42672 w 676656"/>
              <a:gd name="connsiteY38" fmla="*/ 634533 h 780837"/>
              <a:gd name="connsiteX39" fmla="*/ 18288 w 676656"/>
              <a:gd name="connsiteY39" fmla="*/ 585765 h 780837"/>
              <a:gd name="connsiteX40" fmla="*/ 6096 w 676656"/>
              <a:gd name="connsiteY40" fmla="*/ 530901 h 780837"/>
              <a:gd name="connsiteX41" fmla="*/ 0 w 676656"/>
              <a:gd name="connsiteY41" fmla="*/ 506517 h 780837"/>
              <a:gd name="connsiteX42" fmla="*/ 6096 w 676656"/>
              <a:gd name="connsiteY42" fmla="*/ 232197 h 780837"/>
              <a:gd name="connsiteX43" fmla="*/ 12192 w 676656"/>
              <a:gd name="connsiteY43" fmla="*/ 213909 h 780837"/>
              <a:gd name="connsiteX44" fmla="*/ 36576 w 676656"/>
              <a:gd name="connsiteY44" fmla="*/ 152949 h 780837"/>
              <a:gd name="connsiteX45" fmla="*/ 48768 w 676656"/>
              <a:gd name="connsiteY45" fmla="*/ 116373 h 780837"/>
              <a:gd name="connsiteX46" fmla="*/ 54864 w 676656"/>
              <a:gd name="connsiteY46" fmla="*/ 98085 h 780837"/>
              <a:gd name="connsiteX47" fmla="*/ 60960 w 676656"/>
              <a:gd name="connsiteY47" fmla="*/ 73701 h 780837"/>
              <a:gd name="connsiteX48" fmla="*/ 85344 w 676656"/>
              <a:gd name="connsiteY48" fmla="*/ 549 h 7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76656" h="780837">
                <a:moveTo>
                  <a:pt x="85344" y="549"/>
                </a:moveTo>
                <a:cubicBezTo>
                  <a:pt x="98552" y="-4531"/>
                  <a:pt x="123825" y="26838"/>
                  <a:pt x="140208" y="43221"/>
                </a:cubicBezTo>
                <a:cubicBezTo>
                  <a:pt x="146304" y="49317"/>
                  <a:pt x="151481" y="56498"/>
                  <a:pt x="158496" y="61509"/>
                </a:cubicBezTo>
                <a:cubicBezTo>
                  <a:pt x="200233" y="91321"/>
                  <a:pt x="166612" y="57096"/>
                  <a:pt x="201168" y="85893"/>
                </a:cubicBezTo>
                <a:cubicBezTo>
                  <a:pt x="231610" y="111262"/>
                  <a:pt x="205605" y="99564"/>
                  <a:pt x="237744" y="110277"/>
                </a:cubicBezTo>
                <a:cubicBezTo>
                  <a:pt x="243840" y="116373"/>
                  <a:pt x="248859" y="123783"/>
                  <a:pt x="256032" y="128565"/>
                </a:cubicBezTo>
                <a:cubicBezTo>
                  <a:pt x="261379" y="132129"/>
                  <a:pt x="269302" y="130647"/>
                  <a:pt x="274320" y="134661"/>
                </a:cubicBezTo>
                <a:cubicBezTo>
                  <a:pt x="280041" y="139238"/>
                  <a:pt x="281645" y="147473"/>
                  <a:pt x="286512" y="152949"/>
                </a:cubicBezTo>
                <a:cubicBezTo>
                  <a:pt x="297967" y="165836"/>
                  <a:pt x="310896" y="177333"/>
                  <a:pt x="323088" y="189525"/>
                </a:cubicBezTo>
                <a:cubicBezTo>
                  <a:pt x="329184" y="195621"/>
                  <a:pt x="336594" y="200640"/>
                  <a:pt x="341376" y="207813"/>
                </a:cubicBezTo>
                <a:cubicBezTo>
                  <a:pt x="345440" y="213909"/>
                  <a:pt x="348878" y="220473"/>
                  <a:pt x="353568" y="226101"/>
                </a:cubicBezTo>
                <a:cubicBezTo>
                  <a:pt x="359087" y="232724"/>
                  <a:pt x="365051" y="239096"/>
                  <a:pt x="371856" y="244389"/>
                </a:cubicBezTo>
                <a:cubicBezTo>
                  <a:pt x="383422" y="253385"/>
                  <a:pt x="408432" y="268773"/>
                  <a:pt x="408432" y="268773"/>
                </a:cubicBezTo>
                <a:cubicBezTo>
                  <a:pt x="412496" y="274869"/>
                  <a:pt x="415934" y="281433"/>
                  <a:pt x="420624" y="287061"/>
                </a:cubicBezTo>
                <a:cubicBezTo>
                  <a:pt x="426143" y="293684"/>
                  <a:pt x="434130" y="298176"/>
                  <a:pt x="438912" y="305349"/>
                </a:cubicBezTo>
                <a:cubicBezTo>
                  <a:pt x="442476" y="310696"/>
                  <a:pt x="441820" y="318058"/>
                  <a:pt x="445008" y="323637"/>
                </a:cubicBezTo>
                <a:cubicBezTo>
                  <a:pt x="450049" y="332458"/>
                  <a:pt x="457391" y="339753"/>
                  <a:pt x="463296" y="348021"/>
                </a:cubicBezTo>
                <a:cubicBezTo>
                  <a:pt x="467554" y="353983"/>
                  <a:pt x="470798" y="360681"/>
                  <a:pt x="475488" y="366309"/>
                </a:cubicBezTo>
                <a:cubicBezTo>
                  <a:pt x="481007" y="372932"/>
                  <a:pt x="488257" y="377974"/>
                  <a:pt x="493776" y="384597"/>
                </a:cubicBezTo>
                <a:cubicBezTo>
                  <a:pt x="541737" y="442150"/>
                  <a:pt x="475406" y="366186"/>
                  <a:pt x="512064" y="421173"/>
                </a:cubicBezTo>
                <a:cubicBezTo>
                  <a:pt x="523524" y="438363"/>
                  <a:pt x="552395" y="454157"/>
                  <a:pt x="566928" y="463845"/>
                </a:cubicBezTo>
                <a:lnTo>
                  <a:pt x="585216" y="476037"/>
                </a:lnTo>
                <a:lnTo>
                  <a:pt x="621792" y="530901"/>
                </a:lnTo>
                <a:cubicBezTo>
                  <a:pt x="625856" y="536997"/>
                  <a:pt x="628803" y="544008"/>
                  <a:pt x="633984" y="549189"/>
                </a:cubicBezTo>
                <a:lnTo>
                  <a:pt x="652272" y="567477"/>
                </a:lnTo>
                <a:cubicBezTo>
                  <a:pt x="654304" y="573573"/>
                  <a:pt x="655494" y="580018"/>
                  <a:pt x="658368" y="585765"/>
                </a:cubicBezTo>
                <a:cubicBezTo>
                  <a:pt x="661645" y="592318"/>
                  <a:pt x="667988" y="597193"/>
                  <a:pt x="670560" y="604053"/>
                </a:cubicBezTo>
                <a:cubicBezTo>
                  <a:pt x="674198" y="613755"/>
                  <a:pt x="674624" y="624373"/>
                  <a:pt x="676656" y="634533"/>
                </a:cubicBezTo>
                <a:cubicBezTo>
                  <a:pt x="672592" y="660949"/>
                  <a:pt x="675844" y="689598"/>
                  <a:pt x="664464" y="713781"/>
                </a:cubicBezTo>
                <a:cubicBezTo>
                  <a:pt x="655108" y="733663"/>
                  <a:pt x="608537" y="743732"/>
                  <a:pt x="591312" y="750357"/>
                </a:cubicBezTo>
                <a:cubicBezTo>
                  <a:pt x="576868" y="755912"/>
                  <a:pt x="563704" y="765101"/>
                  <a:pt x="548640" y="768645"/>
                </a:cubicBezTo>
                <a:cubicBezTo>
                  <a:pt x="528762" y="773322"/>
                  <a:pt x="507944" y="772208"/>
                  <a:pt x="487680" y="774741"/>
                </a:cubicBezTo>
                <a:cubicBezTo>
                  <a:pt x="475415" y="776274"/>
                  <a:pt x="463296" y="778805"/>
                  <a:pt x="451104" y="780837"/>
                </a:cubicBezTo>
                <a:cubicBezTo>
                  <a:pt x="371856" y="778805"/>
                  <a:pt x="292442" y="780258"/>
                  <a:pt x="213360" y="774741"/>
                </a:cubicBezTo>
                <a:cubicBezTo>
                  <a:pt x="204295" y="774109"/>
                  <a:pt x="197329" y="766129"/>
                  <a:pt x="188976" y="762549"/>
                </a:cubicBezTo>
                <a:cubicBezTo>
                  <a:pt x="176732" y="757302"/>
                  <a:pt x="158678" y="753450"/>
                  <a:pt x="146304" y="750357"/>
                </a:cubicBezTo>
                <a:cubicBezTo>
                  <a:pt x="140208" y="744261"/>
                  <a:pt x="134504" y="737746"/>
                  <a:pt x="128016" y="732069"/>
                </a:cubicBezTo>
                <a:cubicBezTo>
                  <a:pt x="93804" y="702133"/>
                  <a:pt x="98467" y="713104"/>
                  <a:pt x="67056" y="677205"/>
                </a:cubicBezTo>
                <a:cubicBezTo>
                  <a:pt x="54825" y="663227"/>
                  <a:pt x="51937" y="650746"/>
                  <a:pt x="42672" y="634533"/>
                </a:cubicBezTo>
                <a:cubicBezTo>
                  <a:pt x="24752" y="603172"/>
                  <a:pt x="32691" y="628974"/>
                  <a:pt x="18288" y="585765"/>
                </a:cubicBezTo>
                <a:cubicBezTo>
                  <a:pt x="13332" y="570898"/>
                  <a:pt x="9317" y="545396"/>
                  <a:pt x="6096" y="530901"/>
                </a:cubicBezTo>
                <a:cubicBezTo>
                  <a:pt x="4279" y="522722"/>
                  <a:pt x="2032" y="514645"/>
                  <a:pt x="0" y="506517"/>
                </a:cubicBezTo>
                <a:cubicBezTo>
                  <a:pt x="2032" y="415077"/>
                  <a:pt x="2288" y="323580"/>
                  <a:pt x="6096" y="232197"/>
                </a:cubicBezTo>
                <a:cubicBezTo>
                  <a:pt x="6364" y="225777"/>
                  <a:pt x="9885" y="219906"/>
                  <a:pt x="12192" y="213909"/>
                </a:cubicBezTo>
                <a:cubicBezTo>
                  <a:pt x="20048" y="193482"/>
                  <a:pt x="29655" y="173711"/>
                  <a:pt x="36576" y="152949"/>
                </a:cubicBezTo>
                <a:lnTo>
                  <a:pt x="48768" y="116373"/>
                </a:lnTo>
                <a:cubicBezTo>
                  <a:pt x="50800" y="110277"/>
                  <a:pt x="53306" y="104319"/>
                  <a:pt x="54864" y="98085"/>
                </a:cubicBezTo>
                <a:cubicBezTo>
                  <a:pt x="56896" y="89957"/>
                  <a:pt x="58553" y="81726"/>
                  <a:pt x="60960" y="73701"/>
                </a:cubicBezTo>
                <a:cubicBezTo>
                  <a:pt x="75080" y="26635"/>
                  <a:pt x="72136" y="5629"/>
                  <a:pt x="85344" y="5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B6ACA0F-CC8E-D78D-C949-53B02EF629A0}"/>
              </a:ext>
            </a:extLst>
          </p:cNvPr>
          <p:cNvSpPr/>
          <p:nvPr/>
        </p:nvSpPr>
        <p:spPr>
          <a:xfrm>
            <a:off x="5693026" y="1371108"/>
            <a:ext cx="470030" cy="488547"/>
          </a:xfrm>
          <a:custGeom>
            <a:avLst/>
            <a:gdLst>
              <a:gd name="connsiteX0" fmla="*/ 638 w 470030"/>
              <a:gd name="connsiteY0" fmla="*/ 492 h 488547"/>
              <a:gd name="connsiteX1" fmla="*/ 31118 w 470030"/>
              <a:gd name="connsiteY1" fmla="*/ 24876 h 488547"/>
              <a:gd name="connsiteX2" fmla="*/ 67694 w 470030"/>
              <a:gd name="connsiteY2" fmla="*/ 37068 h 488547"/>
              <a:gd name="connsiteX3" fmla="*/ 85982 w 470030"/>
              <a:gd name="connsiteY3" fmla="*/ 49260 h 488547"/>
              <a:gd name="connsiteX4" fmla="*/ 116462 w 470030"/>
              <a:gd name="connsiteY4" fmla="*/ 85836 h 488547"/>
              <a:gd name="connsiteX5" fmla="*/ 153038 w 470030"/>
              <a:gd name="connsiteY5" fmla="*/ 110220 h 488547"/>
              <a:gd name="connsiteX6" fmla="*/ 171326 w 470030"/>
              <a:gd name="connsiteY6" fmla="*/ 128508 h 488547"/>
              <a:gd name="connsiteX7" fmla="*/ 195710 w 470030"/>
              <a:gd name="connsiteY7" fmla="*/ 146796 h 488547"/>
              <a:gd name="connsiteX8" fmla="*/ 226190 w 470030"/>
              <a:gd name="connsiteY8" fmla="*/ 183372 h 488547"/>
              <a:gd name="connsiteX9" fmla="*/ 244478 w 470030"/>
              <a:gd name="connsiteY9" fmla="*/ 195564 h 488547"/>
              <a:gd name="connsiteX10" fmla="*/ 262766 w 470030"/>
              <a:gd name="connsiteY10" fmla="*/ 213852 h 488547"/>
              <a:gd name="connsiteX11" fmla="*/ 317630 w 470030"/>
              <a:gd name="connsiteY11" fmla="*/ 262620 h 488547"/>
              <a:gd name="connsiteX12" fmla="*/ 366398 w 470030"/>
              <a:gd name="connsiteY12" fmla="*/ 317484 h 488547"/>
              <a:gd name="connsiteX13" fmla="*/ 384686 w 470030"/>
              <a:gd name="connsiteY13" fmla="*/ 335772 h 488547"/>
              <a:gd name="connsiteX14" fmla="*/ 402974 w 470030"/>
              <a:gd name="connsiteY14" fmla="*/ 360156 h 488547"/>
              <a:gd name="connsiteX15" fmla="*/ 439550 w 470030"/>
              <a:gd name="connsiteY15" fmla="*/ 396732 h 488547"/>
              <a:gd name="connsiteX16" fmla="*/ 445646 w 470030"/>
              <a:gd name="connsiteY16" fmla="*/ 415020 h 488547"/>
              <a:gd name="connsiteX17" fmla="*/ 470030 w 470030"/>
              <a:gd name="connsiteY17" fmla="*/ 451596 h 488547"/>
              <a:gd name="connsiteX18" fmla="*/ 463934 w 470030"/>
              <a:gd name="connsiteY18" fmla="*/ 482076 h 488547"/>
              <a:gd name="connsiteX19" fmla="*/ 396878 w 470030"/>
              <a:gd name="connsiteY19" fmla="*/ 475980 h 488547"/>
              <a:gd name="connsiteX20" fmla="*/ 348110 w 470030"/>
              <a:gd name="connsiteY20" fmla="*/ 433308 h 488547"/>
              <a:gd name="connsiteX21" fmla="*/ 317630 w 470030"/>
              <a:gd name="connsiteY21" fmla="*/ 390636 h 488547"/>
              <a:gd name="connsiteX22" fmla="*/ 299342 w 470030"/>
              <a:gd name="connsiteY22" fmla="*/ 378444 h 488547"/>
              <a:gd name="connsiteX23" fmla="*/ 274958 w 470030"/>
              <a:gd name="connsiteY23" fmla="*/ 354060 h 488547"/>
              <a:gd name="connsiteX24" fmla="*/ 262766 w 470030"/>
              <a:gd name="connsiteY24" fmla="*/ 335772 h 488547"/>
              <a:gd name="connsiteX25" fmla="*/ 244478 w 470030"/>
              <a:gd name="connsiteY25" fmla="*/ 329676 h 488547"/>
              <a:gd name="connsiteX26" fmla="*/ 220094 w 470030"/>
              <a:gd name="connsiteY26" fmla="*/ 299196 h 488547"/>
              <a:gd name="connsiteX27" fmla="*/ 201806 w 470030"/>
              <a:gd name="connsiteY27" fmla="*/ 274812 h 488547"/>
              <a:gd name="connsiteX28" fmla="*/ 189614 w 470030"/>
              <a:gd name="connsiteY28" fmla="*/ 256524 h 488547"/>
              <a:gd name="connsiteX29" fmla="*/ 159134 w 470030"/>
              <a:gd name="connsiteY29" fmla="*/ 232140 h 488547"/>
              <a:gd name="connsiteX30" fmla="*/ 140846 w 470030"/>
              <a:gd name="connsiteY30" fmla="*/ 207756 h 488547"/>
              <a:gd name="connsiteX31" fmla="*/ 122558 w 470030"/>
              <a:gd name="connsiteY31" fmla="*/ 195564 h 488547"/>
              <a:gd name="connsiteX32" fmla="*/ 79886 w 470030"/>
              <a:gd name="connsiteY32" fmla="*/ 152892 h 488547"/>
              <a:gd name="connsiteX33" fmla="*/ 37214 w 470030"/>
              <a:gd name="connsiteY33" fmla="*/ 104124 h 488547"/>
              <a:gd name="connsiteX34" fmla="*/ 12830 w 470030"/>
              <a:gd name="connsiteY34" fmla="*/ 49260 h 488547"/>
              <a:gd name="connsiteX35" fmla="*/ 638 w 470030"/>
              <a:gd name="connsiteY35" fmla="*/ 492 h 48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70030" h="488547">
                <a:moveTo>
                  <a:pt x="638" y="492"/>
                </a:moveTo>
                <a:cubicBezTo>
                  <a:pt x="3686" y="-3572"/>
                  <a:pt x="19696" y="18646"/>
                  <a:pt x="31118" y="24876"/>
                </a:cubicBezTo>
                <a:cubicBezTo>
                  <a:pt x="42400" y="31030"/>
                  <a:pt x="57001" y="29939"/>
                  <a:pt x="67694" y="37068"/>
                </a:cubicBezTo>
                <a:lnTo>
                  <a:pt x="85982" y="49260"/>
                </a:lnTo>
                <a:cubicBezTo>
                  <a:pt x="96819" y="65516"/>
                  <a:pt x="100215" y="73199"/>
                  <a:pt x="116462" y="85836"/>
                </a:cubicBezTo>
                <a:cubicBezTo>
                  <a:pt x="128028" y="94832"/>
                  <a:pt x="142677" y="99859"/>
                  <a:pt x="153038" y="110220"/>
                </a:cubicBezTo>
                <a:cubicBezTo>
                  <a:pt x="159134" y="116316"/>
                  <a:pt x="164780" y="122897"/>
                  <a:pt x="171326" y="128508"/>
                </a:cubicBezTo>
                <a:cubicBezTo>
                  <a:pt x="179040" y="135120"/>
                  <a:pt x="188526" y="139612"/>
                  <a:pt x="195710" y="146796"/>
                </a:cubicBezTo>
                <a:cubicBezTo>
                  <a:pt x="243662" y="194748"/>
                  <a:pt x="166270" y="133439"/>
                  <a:pt x="226190" y="183372"/>
                </a:cubicBezTo>
                <a:cubicBezTo>
                  <a:pt x="231818" y="188062"/>
                  <a:pt x="238850" y="190874"/>
                  <a:pt x="244478" y="195564"/>
                </a:cubicBezTo>
                <a:cubicBezTo>
                  <a:pt x="251101" y="201083"/>
                  <a:pt x="256143" y="208333"/>
                  <a:pt x="262766" y="213852"/>
                </a:cubicBezTo>
                <a:cubicBezTo>
                  <a:pt x="290252" y="236757"/>
                  <a:pt x="287991" y="218161"/>
                  <a:pt x="317630" y="262620"/>
                </a:cubicBezTo>
                <a:cubicBezTo>
                  <a:pt x="339386" y="295254"/>
                  <a:pt x="324641" y="275727"/>
                  <a:pt x="366398" y="317484"/>
                </a:cubicBezTo>
                <a:cubicBezTo>
                  <a:pt x="372494" y="323580"/>
                  <a:pt x="379513" y="328875"/>
                  <a:pt x="384686" y="335772"/>
                </a:cubicBezTo>
                <a:cubicBezTo>
                  <a:pt x="390782" y="343900"/>
                  <a:pt x="395790" y="352972"/>
                  <a:pt x="402974" y="360156"/>
                </a:cubicBezTo>
                <a:cubicBezTo>
                  <a:pt x="456457" y="413639"/>
                  <a:pt x="379782" y="317042"/>
                  <a:pt x="439550" y="396732"/>
                </a:cubicBezTo>
                <a:cubicBezTo>
                  <a:pt x="441582" y="402828"/>
                  <a:pt x="442525" y="409403"/>
                  <a:pt x="445646" y="415020"/>
                </a:cubicBezTo>
                <a:cubicBezTo>
                  <a:pt x="452762" y="427829"/>
                  <a:pt x="470030" y="451596"/>
                  <a:pt x="470030" y="451596"/>
                </a:cubicBezTo>
                <a:cubicBezTo>
                  <a:pt x="467998" y="461756"/>
                  <a:pt x="470567" y="474116"/>
                  <a:pt x="463934" y="482076"/>
                </a:cubicBezTo>
                <a:cubicBezTo>
                  <a:pt x="449967" y="498837"/>
                  <a:pt x="403873" y="477978"/>
                  <a:pt x="396878" y="475980"/>
                </a:cubicBezTo>
                <a:cubicBezTo>
                  <a:pt x="372090" y="459455"/>
                  <a:pt x="373072" y="461836"/>
                  <a:pt x="348110" y="433308"/>
                </a:cubicBezTo>
                <a:cubicBezTo>
                  <a:pt x="323881" y="405617"/>
                  <a:pt x="349191" y="422197"/>
                  <a:pt x="317630" y="390636"/>
                </a:cubicBezTo>
                <a:cubicBezTo>
                  <a:pt x="312449" y="385455"/>
                  <a:pt x="304905" y="383212"/>
                  <a:pt x="299342" y="378444"/>
                </a:cubicBezTo>
                <a:cubicBezTo>
                  <a:pt x="290615" y="370963"/>
                  <a:pt x="282439" y="362787"/>
                  <a:pt x="274958" y="354060"/>
                </a:cubicBezTo>
                <a:cubicBezTo>
                  <a:pt x="270190" y="348497"/>
                  <a:pt x="268487" y="340349"/>
                  <a:pt x="262766" y="335772"/>
                </a:cubicBezTo>
                <a:cubicBezTo>
                  <a:pt x="257748" y="331758"/>
                  <a:pt x="250574" y="331708"/>
                  <a:pt x="244478" y="329676"/>
                </a:cubicBezTo>
                <a:cubicBezTo>
                  <a:pt x="232610" y="294073"/>
                  <a:pt x="247668" y="326770"/>
                  <a:pt x="220094" y="299196"/>
                </a:cubicBezTo>
                <a:cubicBezTo>
                  <a:pt x="212910" y="292012"/>
                  <a:pt x="207711" y="283080"/>
                  <a:pt x="201806" y="274812"/>
                </a:cubicBezTo>
                <a:cubicBezTo>
                  <a:pt x="197548" y="268850"/>
                  <a:pt x="194795" y="261705"/>
                  <a:pt x="189614" y="256524"/>
                </a:cubicBezTo>
                <a:cubicBezTo>
                  <a:pt x="180414" y="247324"/>
                  <a:pt x="168334" y="241340"/>
                  <a:pt x="159134" y="232140"/>
                </a:cubicBezTo>
                <a:cubicBezTo>
                  <a:pt x="151950" y="224956"/>
                  <a:pt x="148030" y="214940"/>
                  <a:pt x="140846" y="207756"/>
                </a:cubicBezTo>
                <a:cubicBezTo>
                  <a:pt x="135665" y="202575"/>
                  <a:pt x="127739" y="200745"/>
                  <a:pt x="122558" y="195564"/>
                </a:cubicBezTo>
                <a:cubicBezTo>
                  <a:pt x="65662" y="138668"/>
                  <a:pt x="144910" y="201660"/>
                  <a:pt x="79886" y="152892"/>
                </a:cubicBezTo>
                <a:cubicBezTo>
                  <a:pt x="41562" y="89018"/>
                  <a:pt x="83775" y="150685"/>
                  <a:pt x="37214" y="104124"/>
                </a:cubicBezTo>
                <a:cubicBezTo>
                  <a:pt x="22723" y="89633"/>
                  <a:pt x="18866" y="67368"/>
                  <a:pt x="12830" y="49260"/>
                </a:cubicBezTo>
                <a:cubicBezTo>
                  <a:pt x="6091" y="29044"/>
                  <a:pt x="-2410" y="4556"/>
                  <a:pt x="638" y="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367F223-8AC3-C69F-6C2B-1947298967FA}"/>
              </a:ext>
            </a:extLst>
          </p:cNvPr>
          <p:cNvSpPr/>
          <p:nvPr/>
        </p:nvSpPr>
        <p:spPr>
          <a:xfrm>
            <a:off x="5647011" y="4711131"/>
            <a:ext cx="564814" cy="660163"/>
          </a:xfrm>
          <a:custGeom>
            <a:avLst/>
            <a:gdLst>
              <a:gd name="connsiteX0" fmla="*/ 401 w 512465"/>
              <a:gd name="connsiteY0" fmla="*/ 591312 h 592030"/>
              <a:gd name="connsiteX1" fmla="*/ 55265 w 512465"/>
              <a:gd name="connsiteY1" fmla="*/ 579120 h 592030"/>
              <a:gd name="connsiteX2" fmla="*/ 91841 w 512465"/>
              <a:gd name="connsiteY2" fmla="*/ 566928 h 592030"/>
              <a:gd name="connsiteX3" fmla="*/ 116225 w 512465"/>
              <a:gd name="connsiteY3" fmla="*/ 548640 h 592030"/>
              <a:gd name="connsiteX4" fmla="*/ 128417 w 512465"/>
              <a:gd name="connsiteY4" fmla="*/ 530352 h 592030"/>
              <a:gd name="connsiteX5" fmla="*/ 158897 w 512465"/>
              <a:gd name="connsiteY5" fmla="*/ 524256 h 592030"/>
              <a:gd name="connsiteX6" fmla="*/ 207665 w 512465"/>
              <a:gd name="connsiteY6" fmla="*/ 505968 h 592030"/>
              <a:gd name="connsiteX7" fmla="*/ 219857 w 512465"/>
              <a:gd name="connsiteY7" fmla="*/ 487680 h 592030"/>
              <a:gd name="connsiteX8" fmla="*/ 244241 w 512465"/>
              <a:gd name="connsiteY8" fmla="*/ 426720 h 592030"/>
              <a:gd name="connsiteX9" fmla="*/ 262529 w 512465"/>
              <a:gd name="connsiteY9" fmla="*/ 414528 h 592030"/>
              <a:gd name="connsiteX10" fmla="*/ 293009 w 512465"/>
              <a:gd name="connsiteY10" fmla="*/ 377952 h 592030"/>
              <a:gd name="connsiteX11" fmla="*/ 311297 w 512465"/>
              <a:gd name="connsiteY11" fmla="*/ 353568 h 592030"/>
              <a:gd name="connsiteX12" fmla="*/ 335681 w 512465"/>
              <a:gd name="connsiteY12" fmla="*/ 329184 h 592030"/>
              <a:gd name="connsiteX13" fmla="*/ 347873 w 512465"/>
              <a:gd name="connsiteY13" fmla="*/ 310896 h 592030"/>
              <a:gd name="connsiteX14" fmla="*/ 384449 w 512465"/>
              <a:gd name="connsiteY14" fmla="*/ 274320 h 592030"/>
              <a:gd name="connsiteX15" fmla="*/ 402737 w 512465"/>
              <a:gd name="connsiteY15" fmla="*/ 256032 h 592030"/>
              <a:gd name="connsiteX16" fmla="*/ 445409 w 512465"/>
              <a:gd name="connsiteY16" fmla="*/ 213360 h 592030"/>
              <a:gd name="connsiteX17" fmla="*/ 481985 w 512465"/>
              <a:gd name="connsiteY17" fmla="*/ 188976 h 592030"/>
              <a:gd name="connsiteX18" fmla="*/ 488081 w 512465"/>
              <a:gd name="connsiteY18" fmla="*/ 170688 h 592030"/>
              <a:gd name="connsiteX19" fmla="*/ 512465 w 512465"/>
              <a:gd name="connsiteY19" fmla="*/ 128016 h 592030"/>
              <a:gd name="connsiteX20" fmla="*/ 500273 w 512465"/>
              <a:gd name="connsiteY20" fmla="*/ 6096 h 592030"/>
              <a:gd name="connsiteX21" fmla="*/ 481985 w 512465"/>
              <a:gd name="connsiteY21" fmla="*/ 0 h 592030"/>
              <a:gd name="connsiteX22" fmla="*/ 372257 w 512465"/>
              <a:gd name="connsiteY22" fmla="*/ 6096 h 592030"/>
              <a:gd name="connsiteX23" fmla="*/ 329585 w 512465"/>
              <a:gd name="connsiteY23" fmla="*/ 30480 h 592030"/>
              <a:gd name="connsiteX24" fmla="*/ 274721 w 512465"/>
              <a:gd name="connsiteY24" fmla="*/ 54864 h 592030"/>
              <a:gd name="connsiteX25" fmla="*/ 164993 w 512465"/>
              <a:gd name="connsiteY25" fmla="*/ 134112 h 592030"/>
              <a:gd name="connsiteX26" fmla="*/ 67457 w 512465"/>
              <a:gd name="connsiteY26" fmla="*/ 225552 h 592030"/>
              <a:gd name="connsiteX27" fmla="*/ 18689 w 512465"/>
              <a:gd name="connsiteY27" fmla="*/ 341376 h 592030"/>
              <a:gd name="connsiteX28" fmla="*/ 12593 w 512465"/>
              <a:gd name="connsiteY28" fmla="*/ 536448 h 592030"/>
              <a:gd name="connsiteX29" fmla="*/ 18689 w 512465"/>
              <a:gd name="connsiteY29" fmla="*/ 554736 h 592030"/>
              <a:gd name="connsiteX30" fmla="*/ 30881 w 512465"/>
              <a:gd name="connsiteY30" fmla="*/ 573024 h 592030"/>
              <a:gd name="connsiteX31" fmla="*/ 401 w 512465"/>
              <a:gd name="connsiteY31" fmla="*/ 591312 h 59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465" h="592030">
                <a:moveTo>
                  <a:pt x="401" y="591312"/>
                </a:moveTo>
                <a:cubicBezTo>
                  <a:pt x="4465" y="592328"/>
                  <a:pt x="38047" y="584285"/>
                  <a:pt x="55265" y="579120"/>
                </a:cubicBezTo>
                <a:cubicBezTo>
                  <a:pt x="67575" y="575427"/>
                  <a:pt x="91841" y="566928"/>
                  <a:pt x="91841" y="566928"/>
                </a:cubicBezTo>
                <a:cubicBezTo>
                  <a:pt x="99969" y="560832"/>
                  <a:pt x="109041" y="555824"/>
                  <a:pt x="116225" y="548640"/>
                </a:cubicBezTo>
                <a:cubicBezTo>
                  <a:pt x="121406" y="543459"/>
                  <a:pt x="122056" y="533987"/>
                  <a:pt x="128417" y="530352"/>
                </a:cubicBezTo>
                <a:cubicBezTo>
                  <a:pt x="137413" y="525211"/>
                  <a:pt x="148783" y="526504"/>
                  <a:pt x="158897" y="524256"/>
                </a:cubicBezTo>
                <a:cubicBezTo>
                  <a:pt x="188777" y="517616"/>
                  <a:pt x="179388" y="520106"/>
                  <a:pt x="207665" y="505968"/>
                </a:cubicBezTo>
                <a:cubicBezTo>
                  <a:pt x="211729" y="499872"/>
                  <a:pt x="217136" y="494482"/>
                  <a:pt x="219857" y="487680"/>
                </a:cubicBezTo>
                <a:cubicBezTo>
                  <a:pt x="229803" y="462815"/>
                  <a:pt x="225952" y="445009"/>
                  <a:pt x="244241" y="426720"/>
                </a:cubicBezTo>
                <a:cubicBezTo>
                  <a:pt x="249422" y="421539"/>
                  <a:pt x="256433" y="418592"/>
                  <a:pt x="262529" y="414528"/>
                </a:cubicBezTo>
                <a:cubicBezTo>
                  <a:pt x="289475" y="374108"/>
                  <a:pt x="257806" y="419022"/>
                  <a:pt x="293009" y="377952"/>
                </a:cubicBezTo>
                <a:cubicBezTo>
                  <a:pt x="299621" y="370238"/>
                  <a:pt x="304607" y="361214"/>
                  <a:pt x="311297" y="353568"/>
                </a:cubicBezTo>
                <a:cubicBezTo>
                  <a:pt x="318866" y="344917"/>
                  <a:pt x="328200" y="337911"/>
                  <a:pt x="335681" y="329184"/>
                </a:cubicBezTo>
                <a:cubicBezTo>
                  <a:pt x="340449" y="323621"/>
                  <a:pt x="343006" y="316372"/>
                  <a:pt x="347873" y="310896"/>
                </a:cubicBezTo>
                <a:cubicBezTo>
                  <a:pt x="359328" y="298009"/>
                  <a:pt x="372257" y="286512"/>
                  <a:pt x="384449" y="274320"/>
                </a:cubicBezTo>
                <a:cubicBezTo>
                  <a:pt x="390545" y="268224"/>
                  <a:pt x="397564" y="262929"/>
                  <a:pt x="402737" y="256032"/>
                </a:cubicBezTo>
                <a:cubicBezTo>
                  <a:pt x="434436" y="213766"/>
                  <a:pt x="405582" y="247498"/>
                  <a:pt x="445409" y="213360"/>
                </a:cubicBezTo>
                <a:cubicBezTo>
                  <a:pt x="474468" y="188453"/>
                  <a:pt x="450877" y="199345"/>
                  <a:pt x="481985" y="188976"/>
                </a:cubicBezTo>
                <a:cubicBezTo>
                  <a:pt x="484017" y="182880"/>
                  <a:pt x="484893" y="176267"/>
                  <a:pt x="488081" y="170688"/>
                </a:cubicBezTo>
                <a:cubicBezTo>
                  <a:pt x="517606" y="119020"/>
                  <a:pt x="498488" y="169947"/>
                  <a:pt x="512465" y="128016"/>
                </a:cubicBezTo>
                <a:cubicBezTo>
                  <a:pt x="508401" y="87376"/>
                  <a:pt x="509733" y="45828"/>
                  <a:pt x="500273" y="6096"/>
                </a:cubicBezTo>
                <a:cubicBezTo>
                  <a:pt x="498785" y="-155"/>
                  <a:pt x="488411" y="0"/>
                  <a:pt x="481985" y="0"/>
                </a:cubicBezTo>
                <a:cubicBezTo>
                  <a:pt x="445353" y="0"/>
                  <a:pt x="408833" y="4064"/>
                  <a:pt x="372257" y="6096"/>
                </a:cubicBezTo>
                <a:cubicBezTo>
                  <a:pt x="358033" y="14224"/>
                  <a:pt x="344238" y="23154"/>
                  <a:pt x="329585" y="30480"/>
                </a:cubicBezTo>
                <a:cubicBezTo>
                  <a:pt x="311685" y="39430"/>
                  <a:pt x="291657" y="44201"/>
                  <a:pt x="274721" y="54864"/>
                </a:cubicBezTo>
                <a:cubicBezTo>
                  <a:pt x="236541" y="78903"/>
                  <a:pt x="200607" y="106412"/>
                  <a:pt x="164993" y="134112"/>
                </a:cubicBezTo>
                <a:cubicBezTo>
                  <a:pt x="119707" y="169334"/>
                  <a:pt x="100559" y="178658"/>
                  <a:pt x="67457" y="225552"/>
                </a:cubicBezTo>
                <a:cubicBezTo>
                  <a:pt x="34831" y="271772"/>
                  <a:pt x="34717" y="287948"/>
                  <a:pt x="18689" y="341376"/>
                </a:cubicBezTo>
                <a:cubicBezTo>
                  <a:pt x="8135" y="446919"/>
                  <a:pt x="665" y="446992"/>
                  <a:pt x="12593" y="536448"/>
                </a:cubicBezTo>
                <a:cubicBezTo>
                  <a:pt x="13442" y="542817"/>
                  <a:pt x="15815" y="548989"/>
                  <a:pt x="18689" y="554736"/>
                </a:cubicBezTo>
                <a:cubicBezTo>
                  <a:pt x="21966" y="561289"/>
                  <a:pt x="26817" y="566928"/>
                  <a:pt x="30881" y="573024"/>
                </a:cubicBezTo>
                <a:cubicBezTo>
                  <a:pt x="24292" y="599379"/>
                  <a:pt x="-3663" y="590296"/>
                  <a:pt x="401" y="591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0EEAB01-270B-4D12-01C4-511FB8AB8322}"/>
              </a:ext>
            </a:extLst>
          </p:cNvPr>
          <p:cNvSpPr/>
          <p:nvPr/>
        </p:nvSpPr>
        <p:spPr>
          <a:xfrm>
            <a:off x="5765465" y="4851848"/>
            <a:ext cx="471665" cy="506541"/>
          </a:xfrm>
          <a:custGeom>
            <a:avLst/>
            <a:gdLst>
              <a:gd name="connsiteX0" fmla="*/ 1351 w 471665"/>
              <a:gd name="connsiteY0" fmla="*/ 500440 h 506541"/>
              <a:gd name="connsiteX1" fmla="*/ 31831 w 471665"/>
              <a:gd name="connsiteY1" fmla="*/ 494344 h 506541"/>
              <a:gd name="connsiteX2" fmla="*/ 68407 w 471665"/>
              <a:gd name="connsiteY2" fmla="*/ 463864 h 506541"/>
              <a:gd name="connsiteX3" fmla="*/ 104983 w 471665"/>
              <a:gd name="connsiteY3" fmla="*/ 433384 h 506541"/>
              <a:gd name="connsiteX4" fmla="*/ 117175 w 471665"/>
              <a:gd name="connsiteY4" fmla="*/ 409000 h 506541"/>
              <a:gd name="connsiteX5" fmla="*/ 141559 w 471665"/>
              <a:gd name="connsiteY5" fmla="*/ 396808 h 506541"/>
              <a:gd name="connsiteX6" fmla="*/ 159847 w 471665"/>
              <a:gd name="connsiteY6" fmla="*/ 384616 h 506541"/>
              <a:gd name="connsiteX7" fmla="*/ 196423 w 471665"/>
              <a:gd name="connsiteY7" fmla="*/ 348040 h 506541"/>
              <a:gd name="connsiteX8" fmla="*/ 232999 w 471665"/>
              <a:gd name="connsiteY8" fmla="*/ 317560 h 506541"/>
              <a:gd name="connsiteX9" fmla="*/ 257383 w 471665"/>
              <a:gd name="connsiteY9" fmla="*/ 274888 h 506541"/>
              <a:gd name="connsiteX10" fmla="*/ 312247 w 471665"/>
              <a:gd name="connsiteY10" fmla="*/ 226120 h 506541"/>
              <a:gd name="connsiteX11" fmla="*/ 318343 w 471665"/>
              <a:gd name="connsiteY11" fmla="*/ 207832 h 506541"/>
              <a:gd name="connsiteX12" fmla="*/ 354919 w 471665"/>
              <a:gd name="connsiteY12" fmla="*/ 177352 h 506541"/>
              <a:gd name="connsiteX13" fmla="*/ 379303 w 471665"/>
              <a:gd name="connsiteY13" fmla="*/ 146872 h 506541"/>
              <a:gd name="connsiteX14" fmla="*/ 415879 w 471665"/>
              <a:gd name="connsiteY14" fmla="*/ 110296 h 506541"/>
              <a:gd name="connsiteX15" fmla="*/ 434167 w 471665"/>
              <a:gd name="connsiteY15" fmla="*/ 73720 h 506541"/>
              <a:gd name="connsiteX16" fmla="*/ 440263 w 471665"/>
              <a:gd name="connsiteY16" fmla="*/ 37144 h 506541"/>
              <a:gd name="connsiteX17" fmla="*/ 458551 w 471665"/>
              <a:gd name="connsiteY17" fmla="*/ 24952 h 506541"/>
              <a:gd name="connsiteX18" fmla="*/ 470743 w 471665"/>
              <a:gd name="connsiteY18" fmla="*/ 6664 h 506541"/>
              <a:gd name="connsiteX19" fmla="*/ 440263 w 471665"/>
              <a:gd name="connsiteY19" fmla="*/ 568 h 506541"/>
              <a:gd name="connsiteX20" fmla="*/ 379303 w 471665"/>
              <a:gd name="connsiteY20" fmla="*/ 12760 h 506541"/>
              <a:gd name="connsiteX21" fmla="*/ 336631 w 471665"/>
              <a:gd name="connsiteY21" fmla="*/ 43240 h 506541"/>
              <a:gd name="connsiteX22" fmla="*/ 251287 w 471665"/>
              <a:gd name="connsiteY22" fmla="*/ 92008 h 506541"/>
              <a:gd name="connsiteX23" fmla="*/ 153751 w 471665"/>
              <a:gd name="connsiteY23" fmla="*/ 183448 h 506541"/>
              <a:gd name="connsiteX24" fmla="*/ 117175 w 471665"/>
              <a:gd name="connsiteY24" fmla="*/ 220024 h 506541"/>
              <a:gd name="connsiteX25" fmla="*/ 92791 w 471665"/>
              <a:gd name="connsiteY25" fmla="*/ 244408 h 506541"/>
              <a:gd name="connsiteX26" fmla="*/ 50119 w 471665"/>
              <a:gd name="connsiteY26" fmla="*/ 317560 h 506541"/>
              <a:gd name="connsiteX27" fmla="*/ 25735 w 471665"/>
              <a:gd name="connsiteY27" fmla="*/ 360232 h 506541"/>
              <a:gd name="connsiteX28" fmla="*/ 19639 w 471665"/>
              <a:gd name="connsiteY28" fmla="*/ 384616 h 506541"/>
              <a:gd name="connsiteX29" fmla="*/ 7447 w 471665"/>
              <a:gd name="connsiteY29" fmla="*/ 409000 h 506541"/>
              <a:gd name="connsiteX30" fmla="*/ 1351 w 471665"/>
              <a:gd name="connsiteY30" fmla="*/ 500440 h 50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1665" h="506541">
                <a:moveTo>
                  <a:pt x="1351" y="500440"/>
                </a:moveTo>
                <a:cubicBezTo>
                  <a:pt x="5415" y="514664"/>
                  <a:pt x="23400" y="500366"/>
                  <a:pt x="31831" y="494344"/>
                </a:cubicBezTo>
                <a:cubicBezTo>
                  <a:pt x="91908" y="451432"/>
                  <a:pt x="-5487" y="482337"/>
                  <a:pt x="68407" y="463864"/>
                </a:cubicBezTo>
                <a:cubicBezTo>
                  <a:pt x="82989" y="454142"/>
                  <a:pt x="94315" y="448319"/>
                  <a:pt x="104983" y="433384"/>
                </a:cubicBezTo>
                <a:cubicBezTo>
                  <a:pt x="110265" y="425989"/>
                  <a:pt x="110749" y="415426"/>
                  <a:pt x="117175" y="409000"/>
                </a:cubicBezTo>
                <a:cubicBezTo>
                  <a:pt x="123601" y="402574"/>
                  <a:pt x="133669" y="401317"/>
                  <a:pt x="141559" y="396808"/>
                </a:cubicBezTo>
                <a:cubicBezTo>
                  <a:pt x="147920" y="393173"/>
                  <a:pt x="153885" y="388874"/>
                  <a:pt x="159847" y="384616"/>
                </a:cubicBezTo>
                <a:cubicBezTo>
                  <a:pt x="229576" y="334809"/>
                  <a:pt x="150123" y="394340"/>
                  <a:pt x="196423" y="348040"/>
                </a:cubicBezTo>
                <a:cubicBezTo>
                  <a:pt x="223157" y="321306"/>
                  <a:pt x="208032" y="352513"/>
                  <a:pt x="232999" y="317560"/>
                </a:cubicBezTo>
                <a:cubicBezTo>
                  <a:pt x="253070" y="289461"/>
                  <a:pt x="236440" y="298449"/>
                  <a:pt x="257383" y="274888"/>
                </a:cubicBezTo>
                <a:cubicBezTo>
                  <a:pt x="287751" y="240724"/>
                  <a:pt x="284452" y="244650"/>
                  <a:pt x="312247" y="226120"/>
                </a:cubicBezTo>
                <a:cubicBezTo>
                  <a:pt x="314279" y="220024"/>
                  <a:pt x="314779" y="213179"/>
                  <a:pt x="318343" y="207832"/>
                </a:cubicBezTo>
                <a:cubicBezTo>
                  <a:pt x="327730" y="193751"/>
                  <a:pt x="341425" y="186348"/>
                  <a:pt x="354919" y="177352"/>
                </a:cubicBezTo>
                <a:cubicBezTo>
                  <a:pt x="366787" y="141749"/>
                  <a:pt x="351729" y="174446"/>
                  <a:pt x="379303" y="146872"/>
                </a:cubicBezTo>
                <a:cubicBezTo>
                  <a:pt x="424671" y="101504"/>
                  <a:pt x="372780" y="139029"/>
                  <a:pt x="415879" y="110296"/>
                </a:cubicBezTo>
                <a:cubicBezTo>
                  <a:pt x="426839" y="93856"/>
                  <a:pt x="429961" y="92649"/>
                  <a:pt x="434167" y="73720"/>
                </a:cubicBezTo>
                <a:cubicBezTo>
                  <a:pt x="436848" y="61654"/>
                  <a:pt x="434735" y="48199"/>
                  <a:pt x="440263" y="37144"/>
                </a:cubicBezTo>
                <a:cubicBezTo>
                  <a:pt x="443540" y="30591"/>
                  <a:pt x="452455" y="29016"/>
                  <a:pt x="458551" y="24952"/>
                </a:cubicBezTo>
                <a:cubicBezTo>
                  <a:pt x="462615" y="18856"/>
                  <a:pt x="475139" y="12525"/>
                  <a:pt x="470743" y="6664"/>
                </a:cubicBezTo>
                <a:cubicBezTo>
                  <a:pt x="464526" y="-1625"/>
                  <a:pt x="450601" y="-121"/>
                  <a:pt x="440263" y="568"/>
                </a:cubicBezTo>
                <a:cubicBezTo>
                  <a:pt x="419586" y="1946"/>
                  <a:pt x="399623" y="8696"/>
                  <a:pt x="379303" y="12760"/>
                </a:cubicBezTo>
                <a:cubicBezTo>
                  <a:pt x="365079" y="22920"/>
                  <a:pt x="351494" y="34039"/>
                  <a:pt x="336631" y="43240"/>
                </a:cubicBezTo>
                <a:cubicBezTo>
                  <a:pt x="308772" y="60486"/>
                  <a:pt x="276872" y="71540"/>
                  <a:pt x="251287" y="92008"/>
                </a:cubicBezTo>
                <a:cubicBezTo>
                  <a:pt x="196123" y="136139"/>
                  <a:pt x="230007" y="107192"/>
                  <a:pt x="153751" y="183448"/>
                </a:cubicBezTo>
                <a:lnTo>
                  <a:pt x="117175" y="220024"/>
                </a:lnTo>
                <a:cubicBezTo>
                  <a:pt x="109047" y="228152"/>
                  <a:pt x="97932" y="234127"/>
                  <a:pt x="92791" y="244408"/>
                </a:cubicBezTo>
                <a:cubicBezTo>
                  <a:pt x="53091" y="323807"/>
                  <a:pt x="98037" y="237697"/>
                  <a:pt x="50119" y="317560"/>
                </a:cubicBezTo>
                <a:cubicBezTo>
                  <a:pt x="3713" y="394903"/>
                  <a:pt x="67910" y="296970"/>
                  <a:pt x="25735" y="360232"/>
                </a:cubicBezTo>
                <a:cubicBezTo>
                  <a:pt x="23703" y="368360"/>
                  <a:pt x="22581" y="376771"/>
                  <a:pt x="19639" y="384616"/>
                </a:cubicBezTo>
                <a:cubicBezTo>
                  <a:pt x="16448" y="393125"/>
                  <a:pt x="7879" y="399923"/>
                  <a:pt x="7447" y="409000"/>
                </a:cubicBezTo>
                <a:cubicBezTo>
                  <a:pt x="3297" y="496143"/>
                  <a:pt x="-2713" y="486216"/>
                  <a:pt x="1351" y="5004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4A53F1A-EBA9-1595-5BD9-3418FC8ADF63}"/>
              </a:ext>
            </a:extLst>
          </p:cNvPr>
          <p:cNvSpPr/>
          <p:nvPr/>
        </p:nvSpPr>
        <p:spPr>
          <a:xfrm>
            <a:off x="5781040" y="4874027"/>
            <a:ext cx="439420" cy="495533"/>
          </a:xfrm>
          <a:custGeom>
            <a:avLst/>
            <a:gdLst>
              <a:gd name="connsiteX0" fmla="*/ 2540 w 439420"/>
              <a:gd name="connsiteY0" fmla="*/ 495533 h 495533"/>
              <a:gd name="connsiteX1" fmla="*/ 10160 w 439420"/>
              <a:gd name="connsiteY1" fmla="*/ 482833 h 495533"/>
              <a:gd name="connsiteX2" fmla="*/ 20320 w 439420"/>
              <a:gd name="connsiteY2" fmla="*/ 475213 h 495533"/>
              <a:gd name="connsiteX3" fmla="*/ 27940 w 439420"/>
              <a:gd name="connsiteY3" fmla="*/ 467593 h 495533"/>
              <a:gd name="connsiteX4" fmla="*/ 50800 w 439420"/>
              <a:gd name="connsiteY4" fmla="*/ 452353 h 495533"/>
              <a:gd name="connsiteX5" fmla="*/ 58420 w 439420"/>
              <a:gd name="connsiteY5" fmla="*/ 447273 h 495533"/>
              <a:gd name="connsiteX6" fmla="*/ 78740 w 439420"/>
              <a:gd name="connsiteY6" fmla="*/ 439653 h 495533"/>
              <a:gd name="connsiteX7" fmla="*/ 91440 w 439420"/>
              <a:gd name="connsiteY7" fmla="*/ 424413 h 495533"/>
              <a:gd name="connsiteX8" fmla="*/ 99060 w 439420"/>
              <a:gd name="connsiteY8" fmla="*/ 416793 h 495533"/>
              <a:gd name="connsiteX9" fmla="*/ 114300 w 439420"/>
              <a:gd name="connsiteY9" fmla="*/ 404093 h 495533"/>
              <a:gd name="connsiteX10" fmla="*/ 127000 w 439420"/>
              <a:gd name="connsiteY10" fmla="*/ 388853 h 495533"/>
              <a:gd name="connsiteX11" fmla="*/ 134620 w 439420"/>
              <a:gd name="connsiteY11" fmla="*/ 386313 h 495533"/>
              <a:gd name="connsiteX12" fmla="*/ 142240 w 439420"/>
              <a:gd name="connsiteY12" fmla="*/ 378693 h 495533"/>
              <a:gd name="connsiteX13" fmla="*/ 152400 w 439420"/>
              <a:gd name="connsiteY13" fmla="*/ 363453 h 495533"/>
              <a:gd name="connsiteX14" fmla="*/ 160020 w 439420"/>
              <a:gd name="connsiteY14" fmla="*/ 360913 h 495533"/>
              <a:gd name="connsiteX15" fmla="*/ 162560 w 439420"/>
              <a:gd name="connsiteY15" fmla="*/ 353293 h 495533"/>
              <a:gd name="connsiteX16" fmla="*/ 177800 w 439420"/>
              <a:gd name="connsiteY16" fmla="*/ 335513 h 495533"/>
              <a:gd name="connsiteX17" fmla="*/ 193040 w 439420"/>
              <a:gd name="connsiteY17" fmla="*/ 325353 h 495533"/>
              <a:gd name="connsiteX18" fmla="*/ 200660 w 439420"/>
              <a:gd name="connsiteY18" fmla="*/ 317733 h 495533"/>
              <a:gd name="connsiteX19" fmla="*/ 210820 w 439420"/>
              <a:gd name="connsiteY19" fmla="*/ 312653 h 495533"/>
              <a:gd name="connsiteX20" fmla="*/ 231140 w 439420"/>
              <a:gd name="connsiteY20" fmla="*/ 289793 h 495533"/>
              <a:gd name="connsiteX21" fmla="*/ 233680 w 439420"/>
              <a:gd name="connsiteY21" fmla="*/ 279633 h 495533"/>
              <a:gd name="connsiteX22" fmla="*/ 251460 w 439420"/>
              <a:gd name="connsiteY22" fmla="*/ 261853 h 495533"/>
              <a:gd name="connsiteX23" fmla="*/ 259080 w 439420"/>
              <a:gd name="connsiteY23" fmla="*/ 254233 h 495533"/>
              <a:gd name="connsiteX24" fmla="*/ 269240 w 439420"/>
              <a:gd name="connsiteY24" fmla="*/ 246613 h 495533"/>
              <a:gd name="connsiteX25" fmla="*/ 274320 w 439420"/>
              <a:gd name="connsiteY25" fmla="*/ 238993 h 495533"/>
              <a:gd name="connsiteX26" fmla="*/ 281940 w 439420"/>
              <a:gd name="connsiteY26" fmla="*/ 233913 h 495533"/>
              <a:gd name="connsiteX27" fmla="*/ 289560 w 439420"/>
              <a:gd name="connsiteY27" fmla="*/ 226293 h 495533"/>
              <a:gd name="connsiteX28" fmla="*/ 299720 w 439420"/>
              <a:gd name="connsiteY28" fmla="*/ 211053 h 495533"/>
              <a:gd name="connsiteX29" fmla="*/ 304800 w 439420"/>
              <a:gd name="connsiteY29" fmla="*/ 200893 h 495533"/>
              <a:gd name="connsiteX30" fmla="*/ 322580 w 439420"/>
              <a:gd name="connsiteY30" fmla="*/ 183113 h 495533"/>
              <a:gd name="connsiteX31" fmla="*/ 330200 w 439420"/>
              <a:gd name="connsiteY31" fmla="*/ 175493 h 495533"/>
              <a:gd name="connsiteX32" fmla="*/ 340360 w 439420"/>
              <a:gd name="connsiteY32" fmla="*/ 155173 h 495533"/>
              <a:gd name="connsiteX33" fmla="*/ 347980 w 439420"/>
              <a:gd name="connsiteY33" fmla="*/ 147553 h 495533"/>
              <a:gd name="connsiteX34" fmla="*/ 360680 w 439420"/>
              <a:gd name="connsiteY34" fmla="*/ 132313 h 495533"/>
              <a:gd name="connsiteX35" fmla="*/ 370840 w 439420"/>
              <a:gd name="connsiteY35" fmla="*/ 117073 h 495533"/>
              <a:gd name="connsiteX36" fmla="*/ 381000 w 439420"/>
              <a:gd name="connsiteY36" fmla="*/ 101833 h 495533"/>
              <a:gd name="connsiteX37" fmla="*/ 388620 w 439420"/>
              <a:gd name="connsiteY37" fmla="*/ 94213 h 495533"/>
              <a:gd name="connsiteX38" fmla="*/ 393700 w 439420"/>
              <a:gd name="connsiteY38" fmla="*/ 86593 h 495533"/>
              <a:gd name="connsiteX39" fmla="*/ 401320 w 439420"/>
              <a:gd name="connsiteY39" fmla="*/ 81513 h 495533"/>
              <a:gd name="connsiteX40" fmla="*/ 403860 w 439420"/>
              <a:gd name="connsiteY40" fmla="*/ 73893 h 495533"/>
              <a:gd name="connsiteX41" fmla="*/ 419100 w 439420"/>
              <a:gd name="connsiteY41" fmla="*/ 61193 h 495533"/>
              <a:gd name="connsiteX42" fmla="*/ 424180 w 439420"/>
              <a:gd name="connsiteY42" fmla="*/ 53573 h 495533"/>
              <a:gd name="connsiteX43" fmla="*/ 439420 w 439420"/>
              <a:gd name="connsiteY43" fmla="*/ 38333 h 495533"/>
              <a:gd name="connsiteX44" fmla="*/ 436880 w 439420"/>
              <a:gd name="connsiteY44" fmla="*/ 7853 h 495533"/>
              <a:gd name="connsiteX45" fmla="*/ 391160 w 439420"/>
              <a:gd name="connsiteY45" fmla="*/ 2773 h 495533"/>
              <a:gd name="connsiteX46" fmla="*/ 337820 w 439420"/>
              <a:gd name="connsiteY46" fmla="*/ 30713 h 495533"/>
              <a:gd name="connsiteX47" fmla="*/ 314960 w 439420"/>
              <a:gd name="connsiteY47" fmla="*/ 40873 h 495533"/>
              <a:gd name="connsiteX48" fmla="*/ 254000 w 439420"/>
              <a:gd name="connsiteY48" fmla="*/ 81513 h 495533"/>
              <a:gd name="connsiteX49" fmla="*/ 172720 w 439420"/>
              <a:gd name="connsiteY49" fmla="*/ 147553 h 495533"/>
              <a:gd name="connsiteX50" fmla="*/ 144780 w 439420"/>
              <a:gd name="connsiteY50" fmla="*/ 172953 h 495533"/>
              <a:gd name="connsiteX51" fmla="*/ 119380 w 439420"/>
              <a:gd name="connsiteY51" fmla="*/ 195813 h 495533"/>
              <a:gd name="connsiteX52" fmla="*/ 101600 w 439420"/>
              <a:gd name="connsiteY52" fmla="*/ 216133 h 495533"/>
              <a:gd name="connsiteX53" fmla="*/ 91440 w 439420"/>
              <a:gd name="connsiteY53" fmla="*/ 231373 h 495533"/>
              <a:gd name="connsiteX54" fmla="*/ 50800 w 439420"/>
              <a:gd name="connsiteY54" fmla="*/ 279633 h 495533"/>
              <a:gd name="connsiteX55" fmla="*/ 27940 w 439420"/>
              <a:gd name="connsiteY55" fmla="*/ 325353 h 495533"/>
              <a:gd name="connsiteX56" fmla="*/ 20320 w 439420"/>
              <a:gd name="connsiteY56" fmla="*/ 355833 h 495533"/>
              <a:gd name="connsiteX57" fmla="*/ 17780 w 439420"/>
              <a:gd name="connsiteY57" fmla="*/ 371073 h 495533"/>
              <a:gd name="connsiteX58" fmla="*/ 12700 w 439420"/>
              <a:gd name="connsiteY58" fmla="*/ 437113 h 495533"/>
              <a:gd name="connsiteX59" fmla="*/ 10160 w 439420"/>
              <a:gd name="connsiteY59" fmla="*/ 457433 h 495533"/>
              <a:gd name="connsiteX60" fmla="*/ 5080 w 439420"/>
              <a:gd name="connsiteY60" fmla="*/ 467593 h 495533"/>
              <a:gd name="connsiteX61" fmla="*/ 0 w 439420"/>
              <a:gd name="connsiteY61" fmla="*/ 480293 h 495533"/>
              <a:gd name="connsiteX62" fmla="*/ 2540 w 439420"/>
              <a:gd name="connsiteY62" fmla="*/ 495533 h 49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39420" h="495533">
                <a:moveTo>
                  <a:pt x="2540" y="495533"/>
                </a:moveTo>
                <a:cubicBezTo>
                  <a:pt x="5080" y="491300"/>
                  <a:pt x="6909" y="486548"/>
                  <a:pt x="10160" y="482833"/>
                </a:cubicBezTo>
                <a:cubicBezTo>
                  <a:pt x="12948" y="479647"/>
                  <a:pt x="17106" y="477968"/>
                  <a:pt x="20320" y="475213"/>
                </a:cubicBezTo>
                <a:cubicBezTo>
                  <a:pt x="23047" y="472875"/>
                  <a:pt x="25105" y="469798"/>
                  <a:pt x="27940" y="467593"/>
                </a:cubicBezTo>
                <a:lnTo>
                  <a:pt x="50800" y="452353"/>
                </a:lnTo>
                <a:cubicBezTo>
                  <a:pt x="53340" y="450660"/>
                  <a:pt x="55586" y="448407"/>
                  <a:pt x="58420" y="447273"/>
                </a:cubicBezTo>
                <a:cubicBezTo>
                  <a:pt x="73606" y="441199"/>
                  <a:pt x="66795" y="443635"/>
                  <a:pt x="78740" y="439653"/>
                </a:cubicBezTo>
                <a:cubicBezTo>
                  <a:pt x="101002" y="417391"/>
                  <a:pt x="73759" y="445631"/>
                  <a:pt x="91440" y="424413"/>
                </a:cubicBezTo>
                <a:cubicBezTo>
                  <a:pt x="93740" y="421653"/>
                  <a:pt x="96722" y="419520"/>
                  <a:pt x="99060" y="416793"/>
                </a:cubicBezTo>
                <a:cubicBezTo>
                  <a:pt x="110132" y="403876"/>
                  <a:pt x="101497" y="408361"/>
                  <a:pt x="114300" y="404093"/>
                </a:cubicBezTo>
                <a:cubicBezTo>
                  <a:pt x="118048" y="398470"/>
                  <a:pt x="121133" y="392764"/>
                  <a:pt x="127000" y="388853"/>
                </a:cubicBezTo>
                <a:cubicBezTo>
                  <a:pt x="129228" y="387368"/>
                  <a:pt x="132080" y="387160"/>
                  <a:pt x="134620" y="386313"/>
                </a:cubicBezTo>
                <a:cubicBezTo>
                  <a:pt x="137160" y="383773"/>
                  <a:pt x="140035" y="381528"/>
                  <a:pt x="142240" y="378693"/>
                </a:cubicBezTo>
                <a:cubicBezTo>
                  <a:pt x="145988" y="373874"/>
                  <a:pt x="146608" y="365384"/>
                  <a:pt x="152400" y="363453"/>
                </a:cubicBezTo>
                <a:lnTo>
                  <a:pt x="160020" y="360913"/>
                </a:lnTo>
                <a:cubicBezTo>
                  <a:pt x="160867" y="358373"/>
                  <a:pt x="161232" y="355618"/>
                  <a:pt x="162560" y="353293"/>
                </a:cubicBezTo>
                <a:cubicBezTo>
                  <a:pt x="165287" y="348521"/>
                  <a:pt x="173167" y="339116"/>
                  <a:pt x="177800" y="335513"/>
                </a:cubicBezTo>
                <a:cubicBezTo>
                  <a:pt x="182619" y="331765"/>
                  <a:pt x="188723" y="329670"/>
                  <a:pt x="193040" y="325353"/>
                </a:cubicBezTo>
                <a:cubicBezTo>
                  <a:pt x="195580" y="322813"/>
                  <a:pt x="197737" y="319821"/>
                  <a:pt x="200660" y="317733"/>
                </a:cubicBezTo>
                <a:cubicBezTo>
                  <a:pt x="203741" y="315532"/>
                  <a:pt x="207863" y="315018"/>
                  <a:pt x="210820" y="312653"/>
                </a:cubicBezTo>
                <a:cubicBezTo>
                  <a:pt x="223248" y="302711"/>
                  <a:pt x="224187" y="300222"/>
                  <a:pt x="231140" y="289793"/>
                </a:cubicBezTo>
                <a:cubicBezTo>
                  <a:pt x="231987" y="286406"/>
                  <a:pt x="232119" y="282755"/>
                  <a:pt x="233680" y="279633"/>
                </a:cubicBezTo>
                <a:cubicBezTo>
                  <a:pt x="239183" y="268626"/>
                  <a:pt x="242570" y="269473"/>
                  <a:pt x="251460" y="261853"/>
                </a:cubicBezTo>
                <a:cubicBezTo>
                  <a:pt x="254187" y="259515"/>
                  <a:pt x="256353" y="256571"/>
                  <a:pt x="259080" y="254233"/>
                </a:cubicBezTo>
                <a:cubicBezTo>
                  <a:pt x="262294" y="251478"/>
                  <a:pt x="266247" y="249606"/>
                  <a:pt x="269240" y="246613"/>
                </a:cubicBezTo>
                <a:cubicBezTo>
                  <a:pt x="271399" y="244454"/>
                  <a:pt x="272161" y="241152"/>
                  <a:pt x="274320" y="238993"/>
                </a:cubicBezTo>
                <a:cubicBezTo>
                  <a:pt x="276479" y="236834"/>
                  <a:pt x="279595" y="235867"/>
                  <a:pt x="281940" y="233913"/>
                </a:cubicBezTo>
                <a:cubicBezTo>
                  <a:pt x="284700" y="231613"/>
                  <a:pt x="287020" y="228833"/>
                  <a:pt x="289560" y="226293"/>
                </a:cubicBezTo>
                <a:cubicBezTo>
                  <a:pt x="295009" y="209947"/>
                  <a:pt x="287828" y="227701"/>
                  <a:pt x="299720" y="211053"/>
                </a:cubicBezTo>
                <a:cubicBezTo>
                  <a:pt x="301921" y="207972"/>
                  <a:pt x="302402" y="203824"/>
                  <a:pt x="304800" y="200893"/>
                </a:cubicBezTo>
                <a:cubicBezTo>
                  <a:pt x="310108" y="194406"/>
                  <a:pt x="316653" y="189040"/>
                  <a:pt x="322580" y="183113"/>
                </a:cubicBezTo>
                <a:cubicBezTo>
                  <a:pt x="325120" y="180573"/>
                  <a:pt x="328594" y="178706"/>
                  <a:pt x="330200" y="175493"/>
                </a:cubicBezTo>
                <a:cubicBezTo>
                  <a:pt x="333587" y="168720"/>
                  <a:pt x="335005" y="160528"/>
                  <a:pt x="340360" y="155173"/>
                </a:cubicBezTo>
                <a:cubicBezTo>
                  <a:pt x="342900" y="152633"/>
                  <a:pt x="345892" y="150476"/>
                  <a:pt x="347980" y="147553"/>
                </a:cubicBezTo>
                <a:cubicBezTo>
                  <a:pt x="359699" y="131147"/>
                  <a:pt x="345658" y="142328"/>
                  <a:pt x="360680" y="132313"/>
                </a:cubicBezTo>
                <a:cubicBezTo>
                  <a:pt x="365966" y="111168"/>
                  <a:pt x="358561" y="131106"/>
                  <a:pt x="370840" y="117073"/>
                </a:cubicBezTo>
                <a:cubicBezTo>
                  <a:pt x="374860" y="112478"/>
                  <a:pt x="376683" y="106150"/>
                  <a:pt x="381000" y="101833"/>
                </a:cubicBezTo>
                <a:cubicBezTo>
                  <a:pt x="383540" y="99293"/>
                  <a:pt x="386320" y="96973"/>
                  <a:pt x="388620" y="94213"/>
                </a:cubicBezTo>
                <a:cubicBezTo>
                  <a:pt x="390574" y="91868"/>
                  <a:pt x="391541" y="88752"/>
                  <a:pt x="393700" y="86593"/>
                </a:cubicBezTo>
                <a:cubicBezTo>
                  <a:pt x="395859" y="84434"/>
                  <a:pt x="398780" y="83206"/>
                  <a:pt x="401320" y="81513"/>
                </a:cubicBezTo>
                <a:cubicBezTo>
                  <a:pt x="402167" y="78973"/>
                  <a:pt x="402375" y="76121"/>
                  <a:pt x="403860" y="73893"/>
                </a:cubicBezTo>
                <a:cubicBezTo>
                  <a:pt x="407771" y="68026"/>
                  <a:pt x="413477" y="64941"/>
                  <a:pt x="419100" y="61193"/>
                </a:cubicBezTo>
                <a:cubicBezTo>
                  <a:pt x="420793" y="58653"/>
                  <a:pt x="422152" y="55855"/>
                  <a:pt x="424180" y="53573"/>
                </a:cubicBezTo>
                <a:cubicBezTo>
                  <a:pt x="428953" y="48203"/>
                  <a:pt x="439420" y="38333"/>
                  <a:pt x="439420" y="38333"/>
                </a:cubicBezTo>
                <a:lnTo>
                  <a:pt x="436880" y="7853"/>
                </a:lnTo>
                <a:cubicBezTo>
                  <a:pt x="430497" y="-5824"/>
                  <a:pt x="395032" y="2450"/>
                  <a:pt x="391160" y="2773"/>
                </a:cubicBezTo>
                <a:cubicBezTo>
                  <a:pt x="367182" y="16094"/>
                  <a:pt x="364614" y="17954"/>
                  <a:pt x="337820" y="30713"/>
                </a:cubicBezTo>
                <a:cubicBezTo>
                  <a:pt x="330291" y="34298"/>
                  <a:pt x="322091" y="36551"/>
                  <a:pt x="314960" y="40873"/>
                </a:cubicBezTo>
                <a:cubicBezTo>
                  <a:pt x="294075" y="53531"/>
                  <a:pt x="273168" y="66380"/>
                  <a:pt x="254000" y="81513"/>
                </a:cubicBezTo>
                <a:cubicBezTo>
                  <a:pt x="217756" y="110127"/>
                  <a:pt x="204972" y="119332"/>
                  <a:pt x="172720" y="147553"/>
                </a:cubicBezTo>
                <a:cubicBezTo>
                  <a:pt x="163248" y="155841"/>
                  <a:pt x="154113" y="164508"/>
                  <a:pt x="144780" y="172953"/>
                </a:cubicBezTo>
                <a:cubicBezTo>
                  <a:pt x="136333" y="180595"/>
                  <a:pt x="126881" y="187241"/>
                  <a:pt x="119380" y="195813"/>
                </a:cubicBezTo>
                <a:cubicBezTo>
                  <a:pt x="113453" y="202586"/>
                  <a:pt x="107161" y="209056"/>
                  <a:pt x="101600" y="216133"/>
                </a:cubicBezTo>
                <a:cubicBezTo>
                  <a:pt x="97828" y="220934"/>
                  <a:pt x="95290" y="226635"/>
                  <a:pt x="91440" y="231373"/>
                </a:cubicBezTo>
                <a:cubicBezTo>
                  <a:pt x="69192" y="258755"/>
                  <a:pt x="69582" y="252183"/>
                  <a:pt x="50800" y="279633"/>
                </a:cubicBezTo>
                <a:cubicBezTo>
                  <a:pt x="35066" y="302629"/>
                  <a:pt x="36662" y="302094"/>
                  <a:pt x="27940" y="325353"/>
                </a:cubicBezTo>
                <a:cubicBezTo>
                  <a:pt x="21294" y="365231"/>
                  <a:pt x="30383" y="315581"/>
                  <a:pt x="20320" y="355833"/>
                </a:cubicBezTo>
                <a:cubicBezTo>
                  <a:pt x="19071" y="360829"/>
                  <a:pt x="18627" y="365993"/>
                  <a:pt x="17780" y="371073"/>
                </a:cubicBezTo>
                <a:cubicBezTo>
                  <a:pt x="13634" y="453998"/>
                  <a:pt x="18437" y="396953"/>
                  <a:pt x="12700" y="437113"/>
                </a:cubicBezTo>
                <a:cubicBezTo>
                  <a:pt x="11735" y="443870"/>
                  <a:pt x="11816" y="450811"/>
                  <a:pt x="10160" y="457433"/>
                </a:cubicBezTo>
                <a:cubicBezTo>
                  <a:pt x="9242" y="461106"/>
                  <a:pt x="6618" y="464133"/>
                  <a:pt x="5080" y="467593"/>
                </a:cubicBezTo>
                <a:cubicBezTo>
                  <a:pt x="3228" y="471759"/>
                  <a:pt x="1693" y="476060"/>
                  <a:pt x="0" y="480293"/>
                </a:cubicBezTo>
                <a:lnTo>
                  <a:pt x="2540" y="4955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1EC45C5-FC79-FD76-23B3-4DBFF76C9883}"/>
              </a:ext>
            </a:extLst>
          </p:cNvPr>
          <p:cNvSpPr/>
          <p:nvPr/>
        </p:nvSpPr>
        <p:spPr>
          <a:xfrm>
            <a:off x="6629750" y="3037772"/>
            <a:ext cx="50921" cy="182948"/>
          </a:xfrm>
          <a:custGeom>
            <a:avLst/>
            <a:gdLst>
              <a:gd name="connsiteX0" fmla="*/ 17430 w 50921"/>
              <a:gd name="connsiteY0" fmla="*/ 68 h 182948"/>
              <a:gd name="connsiteX1" fmla="*/ 30130 w 50921"/>
              <a:gd name="connsiteY1" fmla="*/ 10228 h 182948"/>
              <a:gd name="connsiteX2" fmla="*/ 37750 w 50921"/>
              <a:gd name="connsiteY2" fmla="*/ 28008 h 182948"/>
              <a:gd name="connsiteX3" fmla="*/ 45370 w 50921"/>
              <a:gd name="connsiteY3" fmla="*/ 45788 h 182948"/>
              <a:gd name="connsiteX4" fmla="*/ 50450 w 50921"/>
              <a:gd name="connsiteY4" fmla="*/ 142308 h 182948"/>
              <a:gd name="connsiteX5" fmla="*/ 45370 w 50921"/>
              <a:gd name="connsiteY5" fmla="*/ 182948 h 182948"/>
              <a:gd name="connsiteX6" fmla="*/ 17430 w 50921"/>
              <a:gd name="connsiteY6" fmla="*/ 177868 h 182948"/>
              <a:gd name="connsiteX7" fmla="*/ 12350 w 50921"/>
              <a:gd name="connsiteY7" fmla="*/ 170248 h 182948"/>
              <a:gd name="connsiteX8" fmla="*/ 9810 w 50921"/>
              <a:gd name="connsiteY8" fmla="*/ 162628 h 182948"/>
              <a:gd name="connsiteX9" fmla="*/ 4730 w 50921"/>
              <a:gd name="connsiteY9" fmla="*/ 152468 h 182948"/>
              <a:gd name="connsiteX10" fmla="*/ 4730 w 50921"/>
              <a:gd name="connsiteY10" fmla="*/ 50868 h 182948"/>
              <a:gd name="connsiteX11" fmla="*/ 12350 w 50921"/>
              <a:gd name="connsiteY11" fmla="*/ 22928 h 182948"/>
              <a:gd name="connsiteX12" fmla="*/ 17430 w 50921"/>
              <a:gd name="connsiteY12" fmla="*/ 15308 h 182948"/>
              <a:gd name="connsiteX13" fmla="*/ 17430 w 50921"/>
              <a:gd name="connsiteY13" fmla="*/ 68 h 18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921" h="182948">
                <a:moveTo>
                  <a:pt x="17430" y="68"/>
                </a:moveTo>
                <a:cubicBezTo>
                  <a:pt x="19547" y="-779"/>
                  <a:pt x="26297" y="6395"/>
                  <a:pt x="30130" y="10228"/>
                </a:cubicBezTo>
                <a:cubicBezTo>
                  <a:pt x="36317" y="16415"/>
                  <a:pt x="35418" y="19847"/>
                  <a:pt x="37750" y="28008"/>
                </a:cubicBezTo>
                <a:cubicBezTo>
                  <a:pt x="40242" y="36729"/>
                  <a:pt x="40854" y="36757"/>
                  <a:pt x="45370" y="45788"/>
                </a:cubicBezTo>
                <a:cubicBezTo>
                  <a:pt x="50724" y="83264"/>
                  <a:pt x="51665" y="85218"/>
                  <a:pt x="50450" y="142308"/>
                </a:cubicBezTo>
                <a:cubicBezTo>
                  <a:pt x="50160" y="155957"/>
                  <a:pt x="47063" y="169401"/>
                  <a:pt x="45370" y="182948"/>
                </a:cubicBezTo>
                <a:cubicBezTo>
                  <a:pt x="36057" y="181255"/>
                  <a:pt x="26265" y="181266"/>
                  <a:pt x="17430" y="177868"/>
                </a:cubicBezTo>
                <a:cubicBezTo>
                  <a:pt x="14581" y="176772"/>
                  <a:pt x="13715" y="172978"/>
                  <a:pt x="12350" y="170248"/>
                </a:cubicBezTo>
                <a:cubicBezTo>
                  <a:pt x="11153" y="167853"/>
                  <a:pt x="10865" y="165089"/>
                  <a:pt x="9810" y="162628"/>
                </a:cubicBezTo>
                <a:cubicBezTo>
                  <a:pt x="8318" y="159148"/>
                  <a:pt x="6423" y="155855"/>
                  <a:pt x="4730" y="152468"/>
                </a:cubicBezTo>
                <a:cubicBezTo>
                  <a:pt x="-3403" y="111801"/>
                  <a:pt x="552" y="136511"/>
                  <a:pt x="4730" y="50868"/>
                </a:cubicBezTo>
                <a:cubicBezTo>
                  <a:pt x="5228" y="40663"/>
                  <a:pt x="7829" y="31970"/>
                  <a:pt x="12350" y="22928"/>
                </a:cubicBezTo>
                <a:cubicBezTo>
                  <a:pt x="13715" y="20198"/>
                  <a:pt x="16065" y="18038"/>
                  <a:pt x="17430" y="15308"/>
                </a:cubicBezTo>
                <a:cubicBezTo>
                  <a:pt x="21642" y="6885"/>
                  <a:pt x="15313" y="915"/>
                  <a:pt x="17430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5132B9D-EFD1-9068-74AD-F3B8E855A334}"/>
              </a:ext>
            </a:extLst>
          </p:cNvPr>
          <p:cNvSpPr/>
          <p:nvPr/>
        </p:nvSpPr>
        <p:spPr>
          <a:xfrm>
            <a:off x="6626863" y="3583824"/>
            <a:ext cx="49234" cy="188076"/>
          </a:xfrm>
          <a:custGeom>
            <a:avLst/>
            <a:gdLst>
              <a:gd name="connsiteX0" fmla="*/ 30477 w 49234"/>
              <a:gd name="connsiteY0" fmla="*/ 116 h 188076"/>
              <a:gd name="connsiteX1" fmla="*/ 40637 w 49234"/>
              <a:gd name="connsiteY1" fmla="*/ 12816 h 188076"/>
              <a:gd name="connsiteX2" fmla="*/ 48257 w 49234"/>
              <a:gd name="connsiteY2" fmla="*/ 30596 h 188076"/>
              <a:gd name="connsiteX3" fmla="*/ 43177 w 49234"/>
              <a:gd name="connsiteY3" fmla="*/ 129656 h 188076"/>
              <a:gd name="connsiteX4" fmla="*/ 38097 w 49234"/>
              <a:gd name="connsiteY4" fmla="*/ 142356 h 188076"/>
              <a:gd name="connsiteX5" fmla="*/ 33017 w 49234"/>
              <a:gd name="connsiteY5" fmla="*/ 152516 h 188076"/>
              <a:gd name="connsiteX6" fmla="*/ 20317 w 49234"/>
              <a:gd name="connsiteY6" fmla="*/ 175376 h 188076"/>
              <a:gd name="connsiteX7" fmla="*/ 15237 w 49234"/>
              <a:gd name="connsiteY7" fmla="*/ 185536 h 188076"/>
              <a:gd name="connsiteX8" fmla="*/ 7617 w 49234"/>
              <a:gd name="connsiteY8" fmla="*/ 188076 h 188076"/>
              <a:gd name="connsiteX9" fmla="*/ 5077 w 49234"/>
              <a:gd name="connsiteY9" fmla="*/ 86476 h 188076"/>
              <a:gd name="connsiteX10" fmla="*/ 7617 w 49234"/>
              <a:gd name="connsiteY10" fmla="*/ 73776 h 188076"/>
              <a:gd name="connsiteX11" fmla="*/ 12697 w 49234"/>
              <a:gd name="connsiteY11" fmla="*/ 66156 h 188076"/>
              <a:gd name="connsiteX12" fmla="*/ 17777 w 49234"/>
              <a:gd name="connsiteY12" fmla="*/ 53456 h 188076"/>
              <a:gd name="connsiteX13" fmla="*/ 22857 w 49234"/>
              <a:gd name="connsiteY13" fmla="*/ 43296 h 188076"/>
              <a:gd name="connsiteX14" fmla="*/ 27937 w 49234"/>
              <a:gd name="connsiteY14" fmla="*/ 30596 h 188076"/>
              <a:gd name="connsiteX15" fmla="*/ 33017 w 49234"/>
              <a:gd name="connsiteY15" fmla="*/ 20436 h 188076"/>
              <a:gd name="connsiteX16" fmla="*/ 30477 w 49234"/>
              <a:gd name="connsiteY16" fmla="*/ 116 h 18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234" h="188076">
                <a:moveTo>
                  <a:pt x="30477" y="116"/>
                </a:moveTo>
                <a:cubicBezTo>
                  <a:pt x="31747" y="-1154"/>
                  <a:pt x="37630" y="8305"/>
                  <a:pt x="40637" y="12816"/>
                </a:cubicBezTo>
                <a:cubicBezTo>
                  <a:pt x="44822" y="19093"/>
                  <a:pt x="45999" y="23823"/>
                  <a:pt x="48257" y="30596"/>
                </a:cubicBezTo>
                <a:cubicBezTo>
                  <a:pt x="48199" y="32609"/>
                  <a:pt x="52603" y="101378"/>
                  <a:pt x="43177" y="129656"/>
                </a:cubicBezTo>
                <a:cubicBezTo>
                  <a:pt x="41735" y="133981"/>
                  <a:pt x="39949" y="138190"/>
                  <a:pt x="38097" y="142356"/>
                </a:cubicBezTo>
                <a:cubicBezTo>
                  <a:pt x="36559" y="145816"/>
                  <a:pt x="34555" y="149056"/>
                  <a:pt x="33017" y="152516"/>
                </a:cubicBezTo>
                <a:cubicBezTo>
                  <a:pt x="19230" y="183536"/>
                  <a:pt x="37297" y="148208"/>
                  <a:pt x="20317" y="175376"/>
                </a:cubicBezTo>
                <a:cubicBezTo>
                  <a:pt x="18310" y="178587"/>
                  <a:pt x="17914" y="182859"/>
                  <a:pt x="15237" y="185536"/>
                </a:cubicBezTo>
                <a:cubicBezTo>
                  <a:pt x="13344" y="187429"/>
                  <a:pt x="10157" y="187229"/>
                  <a:pt x="7617" y="188076"/>
                </a:cubicBezTo>
                <a:cubicBezTo>
                  <a:pt x="-4768" y="144728"/>
                  <a:pt x="654" y="170519"/>
                  <a:pt x="5077" y="86476"/>
                </a:cubicBezTo>
                <a:cubicBezTo>
                  <a:pt x="5304" y="82165"/>
                  <a:pt x="6101" y="77818"/>
                  <a:pt x="7617" y="73776"/>
                </a:cubicBezTo>
                <a:cubicBezTo>
                  <a:pt x="8689" y="70918"/>
                  <a:pt x="11332" y="68886"/>
                  <a:pt x="12697" y="66156"/>
                </a:cubicBezTo>
                <a:cubicBezTo>
                  <a:pt x="14736" y="62078"/>
                  <a:pt x="15925" y="57622"/>
                  <a:pt x="17777" y="53456"/>
                </a:cubicBezTo>
                <a:cubicBezTo>
                  <a:pt x="19315" y="49996"/>
                  <a:pt x="21319" y="46756"/>
                  <a:pt x="22857" y="43296"/>
                </a:cubicBezTo>
                <a:cubicBezTo>
                  <a:pt x="24709" y="39130"/>
                  <a:pt x="26085" y="34762"/>
                  <a:pt x="27937" y="30596"/>
                </a:cubicBezTo>
                <a:cubicBezTo>
                  <a:pt x="29475" y="27136"/>
                  <a:pt x="31611" y="23952"/>
                  <a:pt x="33017" y="20436"/>
                </a:cubicBezTo>
                <a:cubicBezTo>
                  <a:pt x="39434" y="4393"/>
                  <a:pt x="29207" y="1386"/>
                  <a:pt x="30477" y="1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03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A5EB1A-E25A-BF3B-805B-E65C37939793}"/>
              </a:ext>
            </a:extLst>
          </p:cNvPr>
          <p:cNvSpPr/>
          <p:nvPr/>
        </p:nvSpPr>
        <p:spPr>
          <a:xfrm>
            <a:off x="335361" y="836613"/>
            <a:ext cx="11665296" cy="5373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4EDF9E-3782-8C1C-2320-31138FE38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099B4-AEB7-08A8-6A16-ED313380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A4F27-37C8-EAAD-51B1-4D6D05D6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Process of Slot Liner Insertion with the Proposed Parametric Funnel: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EEA2D-1302-A552-24EE-3EA76C7A4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25" name="Picture 24" descr="A circular metal object with white plastic parts&#10;&#10;AI-generated content may be incorrect.">
            <a:extLst>
              <a:ext uri="{FF2B5EF4-FFF2-40B4-BE49-F238E27FC236}">
                <a16:creationId xmlns:a16="http://schemas.microsoft.com/office/drawing/2014/main" id="{2B79B698-5E53-5679-74F3-9E372B67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516" y="966587"/>
            <a:ext cx="1715712" cy="1919005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08232F1F-871F-18DA-0F47-72E8B5CF8758}"/>
              </a:ext>
            </a:extLst>
          </p:cNvPr>
          <p:cNvSpPr/>
          <p:nvPr/>
        </p:nvSpPr>
        <p:spPr>
          <a:xfrm>
            <a:off x="2100484" y="1682934"/>
            <a:ext cx="706010" cy="610170"/>
          </a:xfrm>
          <a:prstGeom prst="rightArrow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pic>
        <p:nvPicPr>
          <p:cNvPr id="39" name="Picture 38" descr="A circular metal object with a black circle&#10;&#10;AI-generated content may be incorrect.">
            <a:extLst>
              <a:ext uri="{FF2B5EF4-FFF2-40B4-BE49-F238E27FC236}">
                <a16:creationId xmlns:a16="http://schemas.microsoft.com/office/drawing/2014/main" id="{65854560-93E9-7706-C567-17303B4B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" y="1005080"/>
            <a:ext cx="1653858" cy="191900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F01B4B-F48A-61BD-550E-C7B9E6451B67}"/>
              </a:ext>
            </a:extLst>
          </p:cNvPr>
          <p:cNvSpPr/>
          <p:nvPr/>
        </p:nvSpPr>
        <p:spPr>
          <a:xfrm>
            <a:off x="9281091" y="1621005"/>
            <a:ext cx="706010" cy="61017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0DBB0-7D1C-2BF7-9AAF-062336A724A4}"/>
              </a:ext>
            </a:extLst>
          </p:cNvPr>
          <p:cNvSpPr txBox="1"/>
          <p:nvPr/>
        </p:nvSpPr>
        <p:spPr>
          <a:xfrm>
            <a:off x="488626" y="3082414"/>
            <a:ext cx="1653858" cy="2208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51D48-FF43-EEE6-D5EF-D94ED22219B8}"/>
              </a:ext>
            </a:extLst>
          </p:cNvPr>
          <p:cNvSpPr txBox="1"/>
          <p:nvPr/>
        </p:nvSpPr>
        <p:spPr>
          <a:xfrm>
            <a:off x="488626" y="3082414"/>
            <a:ext cx="1718942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4ABF41-AEB0-2D02-24ED-1A06E1A98399}"/>
              </a:ext>
            </a:extLst>
          </p:cNvPr>
          <p:cNvSpPr txBox="1"/>
          <p:nvPr/>
        </p:nvSpPr>
        <p:spPr>
          <a:xfrm>
            <a:off x="271286" y="2990335"/>
            <a:ext cx="1653858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dirty="0"/>
              <a:t>Stator without slot liner insulation</a:t>
            </a:r>
            <a:endParaRPr lang="en-IN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1A96FE-BEE8-DA1A-0B09-069A5976C5A0}"/>
              </a:ext>
            </a:extLst>
          </p:cNvPr>
          <p:cNvSpPr txBox="1"/>
          <p:nvPr/>
        </p:nvSpPr>
        <p:spPr>
          <a:xfrm>
            <a:off x="10111517" y="2946483"/>
            <a:ext cx="1653858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dirty="0"/>
              <a:t>Stator with insulation</a:t>
            </a:r>
            <a:endParaRPr lang="en-IN" dirty="0" err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3CB0A7-A0D1-262C-995E-DE94F52BA143}"/>
              </a:ext>
            </a:extLst>
          </p:cNvPr>
          <p:cNvGrpSpPr/>
          <p:nvPr/>
        </p:nvGrpSpPr>
        <p:grpSpPr>
          <a:xfrm>
            <a:off x="2805680" y="836613"/>
            <a:ext cx="6336706" cy="5466283"/>
            <a:chOff x="3082479" y="859619"/>
            <a:chExt cx="6336706" cy="546628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306AD5-E344-74D7-DF39-A68DA2D1E0C0}"/>
                </a:ext>
              </a:extLst>
            </p:cNvPr>
            <p:cNvSpPr/>
            <p:nvPr/>
          </p:nvSpPr>
          <p:spPr>
            <a:xfrm rot="16200000">
              <a:off x="3556833" y="385265"/>
              <a:ext cx="5387997" cy="6336706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pic>
          <p:nvPicPr>
            <p:cNvPr id="12" name="Picture 11" descr="A robotic arm on a black surface&#10;&#10;AI-generated content may be incorrect.">
              <a:extLst>
                <a:ext uri="{FF2B5EF4-FFF2-40B4-BE49-F238E27FC236}">
                  <a16:creationId xmlns:a16="http://schemas.microsoft.com/office/drawing/2014/main" id="{78E8432A-B9B7-0345-D2CB-E8730DBF8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588" r="-632"/>
            <a:stretch>
              <a:fillRect/>
            </a:stretch>
          </p:blipFill>
          <p:spPr>
            <a:xfrm>
              <a:off x="3575003" y="946122"/>
              <a:ext cx="1346829" cy="1649547"/>
            </a:xfrm>
            <a:prstGeom prst="rect">
              <a:avLst/>
            </a:prstGeom>
          </p:spPr>
        </p:pic>
        <p:pic>
          <p:nvPicPr>
            <p:cNvPr id="14" name="Picture 13" descr="A close-up of a machine&#10;&#10;AI-generated content may be incorrect.">
              <a:extLst>
                <a:ext uri="{FF2B5EF4-FFF2-40B4-BE49-F238E27FC236}">
                  <a16:creationId xmlns:a16="http://schemas.microsoft.com/office/drawing/2014/main" id="{D9BC49A6-5F8D-8FA0-A04B-041C74B8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0157" y="3941702"/>
              <a:ext cx="1486465" cy="1383523"/>
            </a:xfrm>
            <a:prstGeom prst="rect">
              <a:avLst/>
            </a:prstGeom>
          </p:spPr>
        </p:pic>
        <p:pic>
          <p:nvPicPr>
            <p:cNvPr id="16" name="Picture 15" descr="A close-up of a machine&#10;&#10;AI-generated content may be incorrect.">
              <a:extLst>
                <a:ext uri="{FF2B5EF4-FFF2-40B4-BE49-F238E27FC236}">
                  <a16:creationId xmlns:a16="http://schemas.microsoft.com/office/drawing/2014/main" id="{6517A259-2F1B-6EC8-A572-59889A7B1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954" t="17582" r="18618" b="14140"/>
            <a:stretch>
              <a:fillRect/>
            </a:stretch>
          </p:blipFill>
          <p:spPr>
            <a:xfrm>
              <a:off x="5656599" y="4028355"/>
              <a:ext cx="1486465" cy="1368602"/>
            </a:xfrm>
            <a:prstGeom prst="rect">
              <a:avLst/>
            </a:prstGeom>
          </p:spPr>
        </p:pic>
        <p:pic>
          <p:nvPicPr>
            <p:cNvPr id="31" name="Picture 30" descr="A close-up of a machine&#10;&#10;AI-generated content may be incorrect.">
              <a:extLst>
                <a:ext uri="{FF2B5EF4-FFF2-40B4-BE49-F238E27FC236}">
                  <a16:creationId xmlns:a16="http://schemas.microsoft.com/office/drawing/2014/main" id="{D0CA90D7-104E-2B67-19B5-3A008BDA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-2" b="24387"/>
            <a:stretch>
              <a:fillRect/>
            </a:stretch>
          </p:blipFill>
          <p:spPr>
            <a:xfrm>
              <a:off x="7579206" y="1155859"/>
              <a:ext cx="1433906" cy="132070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F47061-567A-A63A-511C-6B264796D31B}"/>
                </a:ext>
              </a:extLst>
            </p:cNvPr>
            <p:cNvSpPr txBox="1"/>
            <p:nvPr/>
          </p:nvSpPr>
          <p:spPr>
            <a:xfrm>
              <a:off x="4572785" y="5923240"/>
              <a:ext cx="3390804" cy="40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Process iterated till n == number of slots</a:t>
              </a:r>
              <a:endParaRPr lang="en-IN" dirty="0" err="1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FC1B412-3B0D-4516-C3BB-B4B7EF4D7C2F}"/>
                </a:ext>
              </a:extLst>
            </p:cNvPr>
            <p:cNvSpPr/>
            <p:nvPr/>
          </p:nvSpPr>
          <p:spPr>
            <a:xfrm rot="5400000">
              <a:off x="3552501" y="3205680"/>
              <a:ext cx="706010" cy="6101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B1769BC4-FB7C-92D4-76AA-B78DAA95E212}"/>
                </a:ext>
              </a:extLst>
            </p:cNvPr>
            <p:cNvSpPr/>
            <p:nvPr/>
          </p:nvSpPr>
          <p:spPr>
            <a:xfrm>
              <a:off x="4874511" y="4359765"/>
              <a:ext cx="706010" cy="6101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49BBC70-66B2-0CB2-156D-A6D61F47F133}"/>
                </a:ext>
              </a:extLst>
            </p:cNvPr>
            <p:cNvSpPr/>
            <p:nvPr/>
          </p:nvSpPr>
          <p:spPr>
            <a:xfrm>
              <a:off x="7090505" y="4365711"/>
              <a:ext cx="706010" cy="6101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4728B26-0BE1-509E-3962-83787117A98B}"/>
                </a:ext>
              </a:extLst>
            </p:cNvPr>
            <p:cNvSpPr/>
            <p:nvPr/>
          </p:nvSpPr>
          <p:spPr>
            <a:xfrm rot="16200000">
              <a:off x="8100050" y="3205680"/>
              <a:ext cx="706010" cy="6101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80DE75-B289-B972-03E6-D461F60932E8}"/>
                </a:ext>
              </a:extLst>
            </p:cNvPr>
            <p:cNvSpPr txBox="1"/>
            <p:nvPr/>
          </p:nvSpPr>
          <p:spPr>
            <a:xfrm>
              <a:off x="3233301" y="2626311"/>
              <a:ext cx="1658051" cy="307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dirty="0"/>
                <a:t>Picking Funnel from the platform</a:t>
              </a:r>
              <a:endParaRPr lang="en-IN" dirty="0" err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23A39-41EE-D283-DF6E-A2E15CB9119E}"/>
                </a:ext>
              </a:extLst>
            </p:cNvPr>
            <p:cNvSpPr txBox="1"/>
            <p:nvPr/>
          </p:nvSpPr>
          <p:spPr>
            <a:xfrm>
              <a:off x="3153090" y="5396667"/>
              <a:ext cx="1653858" cy="346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dirty="0"/>
                <a:t>Funnel Insertion</a:t>
              </a:r>
              <a:endParaRPr lang="en-IN" dirty="0" err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0C0E05-19FF-378A-4C34-B52E6CD5FA5D}"/>
                </a:ext>
              </a:extLst>
            </p:cNvPr>
            <p:cNvSpPr txBox="1"/>
            <p:nvPr/>
          </p:nvSpPr>
          <p:spPr>
            <a:xfrm>
              <a:off x="5504180" y="5419883"/>
              <a:ext cx="1653858" cy="346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dirty="0"/>
                <a:t>Slot Liner Insertion</a:t>
              </a:r>
              <a:endParaRPr lang="en-IN" dirty="0" err="1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94E4D2-9920-6321-99AE-CC518D387B17}"/>
                </a:ext>
              </a:extLst>
            </p:cNvPr>
            <p:cNvSpPr txBox="1"/>
            <p:nvPr/>
          </p:nvSpPr>
          <p:spPr>
            <a:xfrm>
              <a:off x="7663471" y="5362470"/>
              <a:ext cx="1653858" cy="346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dirty="0"/>
                <a:t>Pushing the slot liner into the stator</a:t>
              </a:r>
              <a:endParaRPr lang="en-IN" dirty="0" err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BB658D-4C82-3437-AFA9-A2D770CBE676}"/>
                </a:ext>
              </a:extLst>
            </p:cNvPr>
            <p:cNvSpPr txBox="1"/>
            <p:nvPr/>
          </p:nvSpPr>
          <p:spPr>
            <a:xfrm>
              <a:off x="7469230" y="2690125"/>
              <a:ext cx="1653858" cy="346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dirty="0"/>
                <a:t>Insertion Completed</a:t>
              </a:r>
              <a:endParaRPr lang="en-IN" dirty="0" err="1"/>
            </a:p>
          </p:txBody>
        </p:sp>
      </p:grpSp>
      <p:pic>
        <p:nvPicPr>
          <p:cNvPr id="18" name="Picture 17" descr="A close-up of a machine&#10;&#10;AI-generated content may be incorrect.">
            <a:extLst>
              <a:ext uri="{FF2B5EF4-FFF2-40B4-BE49-F238E27FC236}">
                <a16:creationId xmlns:a16="http://schemas.microsoft.com/office/drawing/2014/main" id="{A6FD92A8-3CB4-8A32-4D5D-AD824B0824C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253" t="49820" r="19997" b="9691"/>
          <a:stretch>
            <a:fillRect/>
          </a:stretch>
        </p:blipFill>
        <p:spPr>
          <a:xfrm>
            <a:off x="7557650" y="3952254"/>
            <a:ext cx="1467438" cy="13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5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73046-F2C0-0371-2276-8D47B060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0A87-97F1-F0B1-63AB-842D3BFF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EB8A6-0775-DAB2-A8F7-C038AFF4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3310"/>
            <a:ext cx="10303200" cy="503238"/>
          </a:xfrm>
        </p:spPr>
        <p:txBody>
          <a:bodyPr/>
          <a:lstStyle/>
          <a:p>
            <a:r>
              <a:rPr lang="en-US" dirty="0"/>
              <a:t>Funnel validation through evaluation using stators of varying geometries, designated as Stator A, Stator B, and Stator C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A945-A02D-18E0-C484-3FFD15757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FD4DEBF-0AA3-3F5F-FA66-DD315FA5D2EE}"/>
              </a:ext>
            </a:extLst>
          </p:cNvPr>
          <p:cNvGrpSpPr/>
          <p:nvPr/>
        </p:nvGrpSpPr>
        <p:grpSpPr>
          <a:xfrm>
            <a:off x="1592426" y="1240767"/>
            <a:ext cx="3420128" cy="4896364"/>
            <a:chOff x="1211540" y="1108331"/>
            <a:chExt cx="3420128" cy="489636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A6B137-B90C-75D3-5F9B-B13C37F03C3F}"/>
                </a:ext>
              </a:extLst>
            </p:cNvPr>
            <p:cNvGrpSpPr/>
            <p:nvPr/>
          </p:nvGrpSpPr>
          <p:grpSpPr>
            <a:xfrm>
              <a:off x="1271464" y="1108331"/>
              <a:ext cx="3240361" cy="1384565"/>
              <a:chOff x="1271464" y="1108331"/>
              <a:chExt cx="3240361" cy="138456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08BD50-106C-A1A0-BAC0-DF3A7C732359}"/>
                  </a:ext>
                </a:extLst>
              </p:cNvPr>
              <p:cNvSpPr/>
              <p:nvPr/>
            </p:nvSpPr>
            <p:spPr>
              <a:xfrm>
                <a:off x="1271464" y="1108331"/>
                <a:ext cx="3240361" cy="1238611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 descr="Close-up of a metal piece&#10;&#10;AI-generated content may be incorrect.">
                <a:extLst>
                  <a:ext uri="{FF2B5EF4-FFF2-40B4-BE49-F238E27FC236}">
                    <a16:creationId xmlns:a16="http://schemas.microsoft.com/office/drawing/2014/main" id="{634B54C9-4E6E-4150-E222-B60A05BAB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3972"/>
              <a:stretch>
                <a:fillRect/>
              </a:stretch>
            </p:blipFill>
            <p:spPr>
              <a:xfrm>
                <a:off x="1271464" y="1124744"/>
                <a:ext cx="1224136" cy="1238611"/>
              </a:xfrm>
              <a:prstGeom prst="rect">
                <a:avLst/>
              </a:prstGeom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A3B74C2-C0F4-E661-E604-4F1B6D8C3B39}"/>
                  </a:ext>
                </a:extLst>
              </p:cNvPr>
              <p:cNvSpPr/>
              <p:nvPr/>
            </p:nvSpPr>
            <p:spPr>
              <a:xfrm>
                <a:off x="2027519" y="2204864"/>
                <a:ext cx="936104" cy="288032"/>
              </a:xfrm>
              <a:prstGeom prst="roundRect">
                <a:avLst/>
              </a:prstGeom>
              <a:solidFill>
                <a:srgbClr val="C5DE89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Stator A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D857B6-87B0-70E4-7769-A18104C3E843}"/>
                </a:ext>
              </a:extLst>
            </p:cNvPr>
            <p:cNvSpPr txBox="1"/>
            <p:nvPr/>
          </p:nvSpPr>
          <p:spPr>
            <a:xfrm>
              <a:off x="2783631" y="1307469"/>
              <a:ext cx="1728192" cy="9076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b="1" dirty="0"/>
                <a:t>Slot Height </a:t>
              </a:r>
              <a:r>
                <a:rPr lang="en-US" dirty="0"/>
                <a:t>– 20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Width</a:t>
              </a:r>
              <a:r>
                <a:rPr lang="en-US" dirty="0"/>
                <a:t> – 8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angle </a:t>
              </a:r>
              <a:r>
                <a:rPr lang="en-US" dirty="0"/>
                <a:t>– 85 deg</a:t>
              </a:r>
              <a:endParaRPr lang="en-IN" dirty="0" err="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C92728A-B077-2453-1E55-CD4B7B4E74D6}"/>
                </a:ext>
              </a:extLst>
            </p:cNvPr>
            <p:cNvGrpSpPr/>
            <p:nvPr/>
          </p:nvGrpSpPr>
          <p:grpSpPr>
            <a:xfrm>
              <a:off x="1271464" y="2869902"/>
              <a:ext cx="3360204" cy="1358746"/>
              <a:chOff x="1271463" y="2720165"/>
              <a:chExt cx="3360204" cy="135874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7FFD64-FFE7-48D8-E546-B2BD94A16597}"/>
                  </a:ext>
                </a:extLst>
              </p:cNvPr>
              <p:cNvGrpSpPr/>
              <p:nvPr/>
            </p:nvGrpSpPr>
            <p:grpSpPr>
              <a:xfrm>
                <a:off x="1271463" y="2720165"/>
                <a:ext cx="3240361" cy="1358746"/>
                <a:chOff x="1271463" y="2720165"/>
                <a:chExt cx="3240361" cy="135874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AF41418-A2DD-EB8D-7C88-E5FB283A99A0}"/>
                    </a:ext>
                  </a:extLst>
                </p:cNvPr>
                <p:cNvSpPr/>
                <p:nvPr/>
              </p:nvSpPr>
              <p:spPr>
                <a:xfrm>
                  <a:off x="1271463" y="2720165"/>
                  <a:ext cx="3240361" cy="1238611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" name="Picture 8" descr="Close-up of a metal piece&#10;&#10;AI-generated content may be incorrect.">
                  <a:extLst>
                    <a:ext uri="{FF2B5EF4-FFF2-40B4-BE49-F238E27FC236}">
                      <a16:creationId xmlns:a16="http://schemas.microsoft.com/office/drawing/2014/main" id="{106237C6-F1ED-8184-C95D-B99BC2A89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33972"/>
                <a:stretch>
                  <a:fillRect/>
                </a:stretch>
              </p:blipFill>
              <p:spPr>
                <a:xfrm>
                  <a:off x="1271464" y="2736578"/>
                  <a:ext cx="1224136" cy="1238611"/>
                </a:xfrm>
                <a:prstGeom prst="rect">
                  <a:avLst/>
                </a:prstGeom>
              </p:spPr>
            </p:pic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882C67BC-3B03-F8D8-682B-A8B3889FF0B9}"/>
                    </a:ext>
                  </a:extLst>
                </p:cNvPr>
                <p:cNvSpPr/>
                <p:nvPr/>
              </p:nvSpPr>
              <p:spPr>
                <a:xfrm>
                  <a:off x="2027519" y="3790879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B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FF4579-0411-A8B6-0187-E7772DEA1AA6}"/>
                  </a:ext>
                </a:extLst>
              </p:cNvPr>
              <p:cNvSpPr txBox="1"/>
              <p:nvPr/>
            </p:nvSpPr>
            <p:spPr>
              <a:xfrm>
                <a:off x="2663787" y="286611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22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EB53D33-CD34-9F4C-7D77-7E61AE000EC9}"/>
                </a:ext>
              </a:extLst>
            </p:cNvPr>
            <p:cNvGrpSpPr/>
            <p:nvPr/>
          </p:nvGrpSpPr>
          <p:grpSpPr>
            <a:xfrm>
              <a:off x="1211540" y="4622068"/>
              <a:ext cx="3360205" cy="1382627"/>
              <a:chOff x="1271462" y="4430968"/>
              <a:chExt cx="3360205" cy="138262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F973E29-4BD5-E2D8-2B8D-F2ADF4E7E7D7}"/>
                  </a:ext>
                </a:extLst>
              </p:cNvPr>
              <p:cNvGrpSpPr/>
              <p:nvPr/>
            </p:nvGrpSpPr>
            <p:grpSpPr>
              <a:xfrm>
                <a:off x="1271462" y="4430968"/>
                <a:ext cx="3240361" cy="1382627"/>
                <a:chOff x="1271462" y="4494645"/>
                <a:chExt cx="3240361" cy="1382627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DDB8F3E-DD0E-0F0A-BEEC-3A0EBB9B67F3}"/>
                    </a:ext>
                  </a:extLst>
                </p:cNvPr>
                <p:cNvSpPr/>
                <p:nvPr/>
              </p:nvSpPr>
              <p:spPr>
                <a:xfrm>
                  <a:off x="1271462" y="4494645"/>
                  <a:ext cx="3240361" cy="1238611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" name="Picture 10" descr="A close up of a metal object&#10;&#10;AI-generated content may be incorrect.">
                  <a:extLst>
                    <a:ext uri="{FF2B5EF4-FFF2-40B4-BE49-F238E27FC236}">
                      <a16:creationId xmlns:a16="http://schemas.microsoft.com/office/drawing/2014/main" id="{AB93FB0E-F574-F03D-6DD3-0BDE28705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b="32976"/>
                <a:stretch>
                  <a:fillRect/>
                </a:stretch>
              </p:blipFill>
              <p:spPr>
                <a:xfrm>
                  <a:off x="1271464" y="4494645"/>
                  <a:ext cx="1224107" cy="1238611"/>
                </a:xfrm>
                <a:prstGeom prst="rect">
                  <a:avLst/>
                </a:prstGeom>
              </p:spPr>
            </p:pic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8F798A-1E8E-DA6B-CC94-B438A9C346D2}"/>
                    </a:ext>
                  </a:extLst>
                </p:cNvPr>
                <p:cNvSpPr/>
                <p:nvPr/>
              </p:nvSpPr>
              <p:spPr>
                <a:xfrm>
                  <a:off x="2027519" y="5589240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C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11493D-B91E-C00E-F61A-3AEE8BDBAB1C}"/>
                  </a:ext>
                </a:extLst>
              </p:cNvPr>
              <p:cNvSpPr txBox="1"/>
              <p:nvPr/>
            </p:nvSpPr>
            <p:spPr>
              <a:xfrm>
                <a:off x="2663787" y="456050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5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89 deg</a:t>
                </a:r>
                <a:endParaRPr lang="en-IN" dirty="0" err="1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01D0DAD-1B14-5A1D-8E74-D59AACDD8BA4}"/>
              </a:ext>
            </a:extLst>
          </p:cNvPr>
          <p:cNvGrpSpPr/>
          <p:nvPr/>
        </p:nvGrpSpPr>
        <p:grpSpPr>
          <a:xfrm>
            <a:off x="6773367" y="1171580"/>
            <a:ext cx="3783141" cy="4811289"/>
            <a:chOff x="4727848" y="1196729"/>
            <a:chExt cx="3783141" cy="481128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9A79982-79EE-DB27-C73A-E3B5B77FC012}"/>
                </a:ext>
              </a:extLst>
            </p:cNvPr>
            <p:cNvGrpSpPr/>
            <p:nvPr/>
          </p:nvGrpSpPr>
          <p:grpSpPr>
            <a:xfrm>
              <a:off x="4727848" y="1196729"/>
              <a:ext cx="3783141" cy="1362346"/>
              <a:chOff x="7176120" y="1108331"/>
              <a:chExt cx="3783141" cy="1362346"/>
            </a:xfrm>
          </p:grpSpPr>
          <p:pic>
            <p:nvPicPr>
              <p:cNvPr id="40" name="Picture 39" descr="A white object with a clip&#10;&#10;AI-generated content may be incorrect.">
                <a:extLst>
                  <a:ext uri="{FF2B5EF4-FFF2-40B4-BE49-F238E27FC236}">
                    <a16:creationId xmlns:a16="http://schemas.microsoft.com/office/drawing/2014/main" id="{CB424159-FD4B-43A1-D1D6-D6BA974D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120" y="1108331"/>
                <a:ext cx="1645436" cy="1267734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1612653-87FC-DE42-89F0-2CDDD5918872}"/>
                  </a:ext>
                </a:extLst>
              </p:cNvPr>
              <p:cNvGrpSpPr/>
              <p:nvPr/>
            </p:nvGrpSpPr>
            <p:grpSpPr>
              <a:xfrm>
                <a:off x="8254712" y="1269232"/>
                <a:ext cx="2704549" cy="1201445"/>
                <a:chOff x="8676452" y="1108331"/>
                <a:chExt cx="2573583" cy="1201445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92EB529-E101-FDBB-8C95-814466D1A2D2}"/>
                    </a:ext>
                  </a:extLst>
                </p:cNvPr>
                <p:cNvSpPr/>
                <p:nvPr/>
              </p:nvSpPr>
              <p:spPr>
                <a:xfrm>
                  <a:off x="9180509" y="1108331"/>
                  <a:ext cx="2064170" cy="1077339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7E7A6A9-F50E-B0D3-AA91-382BCA22493A}"/>
                    </a:ext>
                  </a:extLst>
                </p:cNvPr>
                <p:cNvSpPr txBox="1"/>
                <p:nvPr/>
              </p:nvSpPr>
              <p:spPr>
                <a:xfrm>
                  <a:off x="9307903" y="1182797"/>
                  <a:ext cx="1942132" cy="9076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Height </a:t>
                  </a:r>
                  <a:r>
                    <a:rPr lang="en-US" dirty="0"/>
                    <a:t>– 19.8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Width</a:t>
                  </a:r>
                  <a:r>
                    <a:rPr lang="en-US" dirty="0"/>
                    <a:t> – 8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angle </a:t>
                  </a:r>
                  <a:r>
                    <a:rPr lang="en-US" dirty="0"/>
                    <a:t>– 85 deg</a:t>
                  </a:r>
                  <a:endParaRPr lang="en-IN" dirty="0" err="1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CC054AD4-D8D0-8BE4-D388-B64151CDC1AA}"/>
                    </a:ext>
                  </a:extLst>
                </p:cNvPr>
                <p:cNvSpPr/>
                <p:nvPr/>
              </p:nvSpPr>
              <p:spPr>
                <a:xfrm>
                  <a:off x="8676452" y="2058690"/>
                  <a:ext cx="1008113" cy="251086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Funnel A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F656E6F-B545-930F-DCB5-A8E4167190CF}"/>
                </a:ext>
              </a:extLst>
            </p:cNvPr>
            <p:cNvGrpSpPr/>
            <p:nvPr/>
          </p:nvGrpSpPr>
          <p:grpSpPr>
            <a:xfrm>
              <a:off x="4727848" y="2855361"/>
              <a:ext cx="3744415" cy="1512072"/>
              <a:chOff x="7176120" y="2869902"/>
              <a:chExt cx="3744415" cy="1512072"/>
            </a:xfrm>
          </p:grpSpPr>
          <p:pic>
            <p:nvPicPr>
              <p:cNvPr id="46" name="Picture 45" descr="A white object with a clip&#10;&#10;AI-generated content may be incorrect.">
                <a:extLst>
                  <a:ext uri="{FF2B5EF4-FFF2-40B4-BE49-F238E27FC236}">
                    <a16:creationId xmlns:a16="http://schemas.microsoft.com/office/drawing/2014/main" id="{8BC7D49F-BA47-1CB3-5630-D295FD584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120" y="2869902"/>
                <a:ext cx="1645436" cy="1397806"/>
              </a:xfrm>
              <a:prstGeom prst="rect">
                <a:avLst/>
              </a:prstGeom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A3E4C11-D60A-DBE7-B45A-3D36EC708E33}"/>
                  </a:ext>
                </a:extLst>
              </p:cNvPr>
              <p:cNvGrpSpPr/>
              <p:nvPr/>
            </p:nvGrpSpPr>
            <p:grpSpPr>
              <a:xfrm>
                <a:off x="8285656" y="3180529"/>
                <a:ext cx="2634879" cy="1201445"/>
                <a:chOff x="8676452" y="1108331"/>
                <a:chExt cx="2634879" cy="120144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16DA5F4-0A21-D881-39C9-41E70CE87705}"/>
                    </a:ext>
                  </a:extLst>
                </p:cNvPr>
                <p:cNvSpPr/>
                <p:nvPr/>
              </p:nvSpPr>
              <p:spPr>
                <a:xfrm>
                  <a:off x="9180511" y="1108331"/>
                  <a:ext cx="2130820" cy="1077339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F61B65F-F255-F9C5-6B34-8CECE2F3CD1F}"/>
                    </a:ext>
                  </a:extLst>
                </p:cNvPr>
                <p:cNvSpPr txBox="1"/>
                <p:nvPr/>
              </p:nvSpPr>
              <p:spPr>
                <a:xfrm>
                  <a:off x="9273973" y="1179368"/>
                  <a:ext cx="1986804" cy="9076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Height </a:t>
                  </a:r>
                  <a:r>
                    <a:rPr lang="en-US" dirty="0"/>
                    <a:t>– 21.80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Width</a:t>
                  </a:r>
                  <a:r>
                    <a:rPr lang="en-US" dirty="0"/>
                    <a:t> – 8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angle </a:t>
                  </a:r>
                  <a:r>
                    <a:rPr lang="en-US" dirty="0"/>
                    <a:t>– 85 deg</a:t>
                  </a:r>
                  <a:endParaRPr lang="en-IN" dirty="0" err="1"/>
                </a:p>
              </p:txBody>
            </p: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E429E1A8-7BD4-C046-6FEE-755427E9B37D}"/>
                    </a:ext>
                  </a:extLst>
                </p:cNvPr>
                <p:cNvSpPr/>
                <p:nvPr/>
              </p:nvSpPr>
              <p:spPr>
                <a:xfrm>
                  <a:off x="8676452" y="2058690"/>
                  <a:ext cx="1008113" cy="251086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Funnel B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BEDCA0B-6AF8-DAC9-A63C-6ADFF1C5A8F2}"/>
                </a:ext>
              </a:extLst>
            </p:cNvPr>
            <p:cNvGrpSpPr/>
            <p:nvPr/>
          </p:nvGrpSpPr>
          <p:grpSpPr>
            <a:xfrm>
              <a:off x="4861808" y="4667066"/>
              <a:ext cx="3573527" cy="1340952"/>
              <a:chOff x="7347007" y="4609013"/>
              <a:chExt cx="3573527" cy="1340952"/>
            </a:xfrm>
          </p:grpSpPr>
          <p:pic>
            <p:nvPicPr>
              <p:cNvPr id="64" name="Picture 63" descr="A white object with a clip&#10;&#10;AI-generated content may be incorrect.">
                <a:extLst>
                  <a:ext uri="{FF2B5EF4-FFF2-40B4-BE49-F238E27FC236}">
                    <a16:creationId xmlns:a16="http://schemas.microsoft.com/office/drawing/2014/main" id="{4BA453DD-673E-0BCA-7562-87ED73DD4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566" r="3173"/>
              <a:stretch>
                <a:fillRect/>
              </a:stretch>
            </p:blipFill>
            <p:spPr>
              <a:xfrm>
                <a:off x="7347007" y="4609013"/>
                <a:ext cx="1474339" cy="1301452"/>
              </a:xfrm>
              <a:prstGeom prst="rect">
                <a:avLst/>
              </a:prstGeom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543AC17-4819-C417-83F7-E4A00825017F}"/>
                  </a:ext>
                </a:extLst>
              </p:cNvPr>
              <p:cNvGrpSpPr/>
              <p:nvPr/>
            </p:nvGrpSpPr>
            <p:grpSpPr>
              <a:xfrm>
                <a:off x="8300423" y="4748520"/>
                <a:ext cx="2620111" cy="1201445"/>
                <a:chOff x="8676452" y="1108331"/>
                <a:chExt cx="2620111" cy="1201445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CDF265F-3FA1-3CC5-8917-AE2BE640ABD1}"/>
                    </a:ext>
                  </a:extLst>
                </p:cNvPr>
                <p:cNvSpPr/>
                <p:nvPr/>
              </p:nvSpPr>
              <p:spPr>
                <a:xfrm>
                  <a:off x="9180510" y="1108331"/>
                  <a:ext cx="2116053" cy="1077339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ED60CFF-F8BD-8725-C25C-B8E0B54BADFD}"/>
                    </a:ext>
                  </a:extLst>
                </p:cNvPr>
                <p:cNvSpPr txBox="1"/>
                <p:nvPr/>
              </p:nvSpPr>
              <p:spPr>
                <a:xfrm>
                  <a:off x="9298873" y="1207683"/>
                  <a:ext cx="1997689" cy="9076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Height </a:t>
                  </a:r>
                  <a:r>
                    <a:rPr lang="en-US" dirty="0"/>
                    <a:t>– 17.80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Width</a:t>
                  </a:r>
                  <a:r>
                    <a:rPr lang="en-US" dirty="0"/>
                    <a:t> – 5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angle </a:t>
                  </a:r>
                  <a:r>
                    <a:rPr lang="en-US" dirty="0"/>
                    <a:t>– 89 deg</a:t>
                  </a:r>
                  <a:endParaRPr lang="en-IN" dirty="0" err="1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0B898CFB-0254-B212-16EA-71AC71C8745D}"/>
                    </a:ext>
                  </a:extLst>
                </p:cNvPr>
                <p:cNvSpPr/>
                <p:nvPr/>
              </p:nvSpPr>
              <p:spPr>
                <a:xfrm>
                  <a:off x="8676452" y="2058690"/>
                  <a:ext cx="1008113" cy="251086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Funnel C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167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7B1AA-C77C-27E6-39CB-CA8053A6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164C1-7FC7-AFD7-B1B0-FC586C34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D745CB-DE04-D4A4-ADC4-F5F57E7C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 based on the success rates obtained from the validation of all three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F9AA-249A-39F1-3402-844F85EF0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BD596F-7583-E90C-9086-C4C191DB0CCC}"/>
              </a:ext>
            </a:extLst>
          </p:cNvPr>
          <p:cNvGrpSpPr/>
          <p:nvPr/>
        </p:nvGrpSpPr>
        <p:grpSpPr>
          <a:xfrm>
            <a:off x="1703512" y="993137"/>
            <a:ext cx="9001000" cy="3083935"/>
            <a:chOff x="1703512" y="1160184"/>
            <a:chExt cx="9001000" cy="2844880"/>
          </a:xfrm>
        </p:grpSpPr>
        <p:graphicFrame>
          <p:nvGraphicFramePr>
            <p:cNvPr id="10" name="Diagramm 6">
              <a:extLst>
                <a:ext uri="{FF2B5EF4-FFF2-40B4-BE49-F238E27FC236}">
                  <a16:creationId xmlns:a16="http://schemas.microsoft.com/office/drawing/2014/main" id="{0253F660-458D-4F42-80D7-A78F30A724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36915419"/>
                </p:ext>
              </p:extLst>
            </p:nvPr>
          </p:nvGraphicFramePr>
          <p:xfrm>
            <a:off x="1703512" y="1193016"/>
            <a:ext cx="4032448" cy="27728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1" name="Diagramm 7">
              <a:extLst>
                <a:ext uri="{FF2B5EF4-FFF2-40B4-BE49-F238E27FC236}">
                  <a16:creationId xmlns:a16="http://schemas.microsoft.com/office/drawing/2014/main" id="{A15C92F9-108B-471E-9437-85FDD8FAFE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7396964"/>
                </p:ext>
              </p:extLst>
            </p:nvPr>
          </p:nvGraphicFramePr>
          <p:xfrm>
            <a:off x="6672064" y="1160184"/>
            <a:ext cx="4032448" cy="28448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BA0BF7-E04E-6F0C-4AA7-77C03CFAAAF5}"/>
              </a:ext>
            </a:extLst>
          </p:cNvPr>
          <p:cNvSpPr txBox="1"/>
          <p:nvPr/>
        </p:nvSpPr>
        <p:spPr>
          <a:xfrm>
            <a:off x="1127448" y="4221088"/>
            <a:ext cx="10224760" cy="1944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260 insertion trials were conducted across three stators (A:100, B:100, C:60) to evaluate reliability and repeatability.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Preliminary trials for Stators A &amp; B identified issues and refined parameters; Stator C tested directly with optimized settings.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Detailed records of defects and failure modes provided critical data for further system improvement.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parametric insertion setup delivers consistent, repeatable, and robust liner placement, achieving a 97% success rate for Stators A and B, and 100% for Stator C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208055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2458F-E77E-0D4A-39D6-C706AC8F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3F3D-D03F-DA15-4E66-187D4E09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E268DF-A79C-5C80-2D11-5EEA70B8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analysis and corresponding mitigation measures derived from preliminary trials conducted on the three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E2BE-478A-5E9F-5276-202C3215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9F7C5CD-1C76-4240-BAB0-D399EC8CD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8097562"/>
              </p:ext>
            </p:extLst>
          </p:nvPr>
        </p:nvGraphicFramePr>
        <p:xfrm>
          <a:off x="1847527" y="1168276"/>
          <a:ext cx="3816425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Diagramm 4">
            <a:extLst>
              <a:ext uri="{FF2B5EF4-FFF2-40B4-BE49-F238E27FC236}">
                <a16:creationId xmlns:a16="http://schemas.microsoft.com/office/drawing/2014/main" id="{E4A7E200-73C6-423A-BAFD-5FD3EB105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313511"/>
              </p:ext>
            </p:extLst>
          </p:nvPr>
        </p:nvGraphicFramePr>
        <p:xfrm>
          <a:off x="6528048" y="1155576"/>
          <a:ext cx="3816424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D7A31D8-BAD0-D27D-BB2F-1A9869D7E1F3}"/>
              </a:ext>
            </a:extLst>
          </p:cNvPr>
          <p:cNvSpPr txBox="1"/>
          <p:nvPr/>
        </p:nvSpPr>
        <p:spPr>
          <a:xfrm>
            <a:off x="950828" y="4025334"/>
            <a:ext cx="10081120" cy="2664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A:</a:t>
            </a:r>
            <a:r>
              <a:rPr lang="en-US" sz="1600" dirty="0"/>
              <a:t> 8 errors observed (6 pull-back with funnel, 2 misplacement on platform); improvements included standardized gripper handling, deeper insertion with inner finger, and stepwise funnel retraction, raising success rate from 80%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B:</a:t>
            </a:r>
            <a:r>
              <a:rPr lang="en-US" sz="1600" dirty="0"/>
              <a:t> 10 errors observed (9 improper insertion, 1 funnel misalignment); improvements included controlled folding for consistent liner profiles and optimized funnel/gripper handling, increasing success rate from 77%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C:</a:t>
            </a:r>
            <a:r>
              <a:rPr lang="en-US" sz="1600" dirty="0"/>
              <a:t> No errors observed in 60 trials; process performed flawlessly using optimizations from A &amp; B, achieving 100% success even with the most constrained slot geometry.</a:t>
            </a:r>
            <a:endParaRPr lang="en-IN" sz="1600" dirty="0" err="1"/>
          </a:p>
        </p:txBody>
      </p:sp>
    </p:spTree>
    <p:extLst>
      <p:ext uri="{BB962C8B-B14F-4D97-AF65-F5344CB8AC3E}">
        <p14:creationId xmlns:p14="http://schemas.microsoft.com/office/powerpoint/2010/main" val="287137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F4EC0-20BA-F3E8-B88B-E8490A38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9788F-3A70-9654-95A9-297675B9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E4534-7241-780B-ED0B-7B2D597B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17" y="320221"/>
            <a:ext cx="10303200" cy="503238"/>
          </a:xfrm>
        </p:spPr>
        <p:txBody>
          <a:bodyPr/>
          <a:lstStyle/>
          <a:p>
            <a:r>
              <a:rPr lang="en-US" dirty="0"/>
              <a:t>The results provide valuable insights and highlight areas where further improvements can be made to enhance the process and make it more relevant to industry applications.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9F3F3-3CB5-D92B-CF22-492719927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BAlen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D33509-07C3-5C7B-B715-612408627F20}"/>
              </a:ext>
            </a:extLst>
          </p:cNvPr>
          <p:cNvSpPr/>
          <p:nvPr/>
        </p:nvSpPr>
        <p:spPr>
          <a:xfrm>
            <a:off x="8179228" y="843076"/>
            <a:ext cx="360140" cy="1329903"/>
          </a:xfrm>
          <a:custGeom>
            <a:avLst/>
            <a:gdLst>
              <a:gd name="connsiteX0" fmla="*/ 0 w 360140"/>
              <a:gd name="connsiteY0" fmla="*/ 0 h 1329903"/>
              <a:gd name="connsiteX1" fmla="*/ 360140 w 360140"/>
              <a:gd name="connsiteY1" fmla="*/ 0 h 1329903"/>
              <a:gd name="connsiteX2" fmla="*/ 360140 w 360140"/>
              <a:gd name="connsiteY2" fmla="*/ 1329903 h 1329903"/>
              <a:gd name="connsiteX3" fmla="*/ 0 w 360140"/>
              <a:gd name="connsiteY3" fmla="*/ 1329903 h 1329903"/>
              <a:gd name="connsiteX4" fmla="*/ 0 w 360140"/>
              <a:gd name="connsiteY4" fmla="*/ 0 h 132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40" h="1329903">
                <a:moveTo>
                  <a:pt x="0" y="0"/>
                </a:moveTo>
                <a:lnTo>
                  <a:pt x="360140" y="0"/>
                </a:lnTo>
                <a:lnTo>
                  <a:pt x="360140" y="1329903"/>
                </a:lnTo>
                <a:lnTo>
                  <a:pt x="0" y="1329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1430" rIns="22860" bIns="11430" numCol="1" spcCol="1270" anchor="ctr" anchorCtr="0">
            <a:noAutofit/>
          </a:bodyPr>
          <a:lstStyle/>
          <a:p>
            <a:pPr marL="0" lvl="0" indent="0" algn="l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900" kern="12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D4908B-B992-FED0-6C58-894C7BF151CA}"/>
              </a:ext>
            </a:extLst>
          </p:cNvPr>
          <p:cNvGrpSpPr/>
          <p:nvPr/>
        </p:nvGrpSpPr>
        <p:grpSpPr>
          <a:xfrm>
            <a:off x="2524317" y="1058009"/>
            <a:ext cx="6678999" cy="5268790"/>
            <a:chOff x="2625901" y="968680"/>
            <a:chExt cx="6678999" cy="526879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5CC111E-E2AE-47C6-7283-20752A5A913F}"/>
                </a:ext>
              </a:extLst>
            </p:cNvPr>
            <p:cNvSpPr/>
            <p:nvPr/>
          </p:nvSpPr>
          <p:spPr>
            <a:xfrm>
              <a:off x="4708115" y="4598756"/>
              <a:ext cx="2572007" cy="1638714"/>
            </a:xfrm>
            <a:custGeom>
              <a:avLst/>
              <a:gdLst>
                <a:gd name="connsiteX0" fmla="*/ 0 w 1820800"/>
                <a:gd name="connsiteY0" fmla="*/ 787603 h 1575206"/>
                <a:gd name="connsiteX1" fmla="*/ 450036 w 1820800"/>
                <a:gd name="connsiteY1" fmla="*/ 0 h 1575206"/>
                <a:gd name="connsiteX2" fmla="*/ 1370764 w 1820800"/>
                <a:gd name="connsiteY2" fmla="*/ 0 h 1575206"/>
                <a:gd name="connsiteX3" fmla="*/ 1820800 w 1820800"/>
                <a:gd name="connsiteY3" fmla="*/ 787603 h 1575206"/>
                <a:gd name="connsiteX4" fmla="*/ 1370764 w 1820800"/>
                <a:gd name="connsiteY4" fmla="*/ 1575206 h 1575206"/>
                <a:gd name="connsiteX5" fmla="*/ 450036 w 1820800"/>
                <a:gd name="connsiteY5" fmla="*/ 1575206 h 1575206"/>
                <a:gd name="connsiteX6" fmla="*/ 0 w 1820800"/>
                <a:gd name="connsiteY6" fmla="*/ 787603 h 157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800" h="1575206">
                  <a:moveTo>
                    <a:pt x="0" y="787603"/>
                  </a:moveTo>
                  <a:lnTo>
                    <a:pt x="450036" y="0"/>
                  </a:lnTo>
                  <a:lnTo>
                    <a:pt x="1370764" y="0"/>
                  </a:lnTo>
                  <a:lnTo>
                    <a:pt x="1820800" y="787603"/>
                  </a:lnTo>
                  <a:lnTo>
                    <a:pt x="1370764" y="1575206"/>
                  </a:lnTo>
                  <a:lnTo>
                    <a:pt x="450036" y="1575206"/>
                  </a:lnTo>
                  <a:lnTo>
                    <a:pt x="0" y="78760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735" tIns="308035" rIns="348735" bIns="308035" numCol="1" spcCol="1270" anchor="ctr" anchorCtr="0">
              <a:noAutofit/>
            </a:bodyPr>
            <a:lstStyle/>
            <a:p>
              <a:pPr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solidFill>
                    <a:schemeClr val="tx1"/>
                  </a:solidFill>
                </a:rPr>
                <a:t>Integrating Slot Liner dispenser with the rotating clamp can reduce robot travel and reduce cycle time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59C731-1045-54AD-36F8-99635B755203}"/>
                </a:ext>
              </a:extLst>
            </p:cNvPr>
            <p:cNvGrpSpPr/>
            <p:nvPr/>
          </p:nvGrpSpPr>
          <p:grpSpPr>
            <a:xfrm>
              <a:off x="2625901" y="968680"/>
              <a:ext cx="6678999" cy="4849219"/>
              <a:chOff x="2625901" y="968680"/>
              <a:chExt cx="6678999" cy="4849219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CD66EC-ACEB-801B-81BC-C4106DD1A7CC}"/>
                  </a:ext>
                </a:extLst>
              </p:cNvPr>
              <p:cNvSpPr/>
              <p:nvPr/>
            </p:nvSpPr>
            <p:spPr>
              <a:xfrm>
                <a:off x="4658049" y="968680"/>
                <a:ext cx="2572008" cy="1666929"/>
              </a:xfrm>
              <a:custGeom>
                <a:avLst/>
                <a:gdLst>
                  <a:gd name="connsiteX0" fmla="*/ 0 w 1820800"/>
                  <a:gd name="connsiteY0" fmla="*/ 787603 h 1575206"/>
                  <a:gd name="connsiteX1" fmla="*/ 450036 w 1820800"/>
                  <a:gd name="connsiteY1" fmla="*/ 0 h 1575206"/>
                  <a:gd name="connsiteX2" fmla="*/ 1370764 w 1820800"/>
                  <a:gd name="connsiteY2" fmla="*/ 0 h 1575206"/>
                  <a:gd name="connsiteX3" fmla="*/ 1820800 w 1820800"/>
                  <a:gd name="connsiteY3" fmla="*/ 787603 h 1575206"/>
                  <a:gd name="connsiteX4" fmla="*/ 1370764 w 1820800"/>
                  <a:gd name="connsiteY4" fmla="*/ 1575206 h 1575206"/>
                  <a:gd name="connsiteX5" fmla="*/ 450036 w 1820800"/>
                  <a:gd name="connsiteY5" fmla="*/ 1575206 h 1575206"/>
                  <a:gd name="connsiteX6" fmla="*/ 0 w 1820800"/>
                  <a:gd name="connsiteY6" fmla="*/ 787603 h 15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0800" h="1575206">
                    <a:moveTo>
                      <a:pt x="0" y="787603"/>
                    </a:moveTo>
                    <a:lnTo>
                      <a:pt x="450036" y="0"/>
                    </a:lnTo>
                    <a:lnTo>
                      <a:pt x="1370764" y="0"/>
                    </a:lnTo>
                    <a:lnTo>
                      <a:pt x="1820800" y="787603"/>
                    </a:lnTo>
                    <a:lnTo>
                      <a:pt x="1370764" y="1575206"/>
                    </a:lnTo>
                    <a:lnTo>
                      <a:pt x="450036" y="1575206"/>
                    </a:lnTo>
                    <a:lnTo>
                      <a:pt x="0" y="787603"/>
                    </a:lnTo>
                    <a:close/>
                  </a:path>
                </a:pathLst>
              </a:custGeom>
              <a:solidFill>
                <a:srgbClr val="C5DE8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48735" tIns="308035" rIns="348735" bIns="308035" numCol="1" spcCol="1270" anchor="ctr" anchorCtr="0">
                <a:noAutofit/>
              </a:bodyPr>
              <a:lstStyle/>
              <a:p>
                <a:pPr lvl="0" algn="ctr" defTabSz="1644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The funnel is highly cost effective to produce, using about 30 g of PLA and costing under one euro.</a:t>
                </a:r>
                <a:endParaRPr lang="en-IN" kern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00C9E20-13D6-29CF-B3B2-4803F5B9D077}"/>
                  </a:ext>
                </a:extLst>
              </p:cNvPr>
              <p:cNvGrpSpPr/>
              <p:nvPr/>
            </p:nvGrpSpPr>
            <p:grpSpPr>
              <a:xfrm>
                <a:off x="2625901" y="1847994"/>
                <a:ext cx="6678999" cy="3969905"/>
                <a:chOff x="2625901" y="1847994"/>
                <a:chExt cx="6678999" cy="3969905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408ED79C-AB64-4189-95AF-21FEAD9AEDAE}"/>
                    </a:ext>
                  </a:extLst>
                </p:cNvPr>
                <p:cNvSpPr/>
                <p:nvPr/>
              </p:nvSpPr>
              <p:spPr>
                <a:xfrm>
                  <a:off x="3807097" y="2862559"/>
                  <a:ext cx="2973467" cy="2955340"/>
                </a:xfrm>
                <a:custGeom>
                  <a:avLst/>
                  <a:gdLst>
                    <a:gd name="connsiteX0" fmla="*/ 0 w 2973467"/>
                    <a:gd name="connsiteY0" fmla="*/ 0 h 2955340"/>
                    <a:gd name="connsiteX1" fmla="*/ 2973467 w 2973467"/>
                    <a:gd name="connsiteY1" fmla="*/ 0 h 2955340"/>
                    <a:gd name="connsiteX2" fmla="*/ 2973467 w 2973467"/>
                    <a:gd name="connsiteY2" fmla="*/ 2955340 h 2955340"/>
                    <a:gd name="connsiteX3" fmla="*/ 0 w 2973467"/>
                    <a:gd name="connsiteY3" fmla="*/ 2955340 h 2955340"/>
                    <a:gd name="connsiteX4" fmla="*/ 0 w 2973467"/>
                    <a:gd name="connsiteY4" fmla="*/ 0 h 2955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3467" h="2955340">
                      <a:moveTo>
                        <a:pt x="0" y="0"/>
                      </a:moveTo>
                      <a:lnTo>
                        <a:pt x="2973467" y="0"/>
                      </a:lnTo>
                      <a:lnTo>
                        <a:pt x="2973467" y="2955340"/>
                      </a:lnTo>
                      <a:lnTo>
                        <a:pt x="0" y="29553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sp3d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65100" tIns="165100" rIns="165100" bIns="165100" numCol="1" spcCol="1270" anchor="b" anchorCtr="0">
                  <a:noAutofit/>
                </a:bodyPr>
                <a:lstStyle/>
                <a:p>
                  <a:pPr marL="0" lvl="0" indent="0" algn="l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6500" kern="1200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8F65866-C244-1ED8-8B59-5E9D385D48EB}"/>
                    </a:ext>
                  </a:extLst>
                </p:cNvPr>
                <p:cNvSpPr/>
                <p:nvPr/>
              </p:nvSpPr>
              <p:spPr>
                <a:xfrm>
                  <a:off x="8179228" y="2412362"/>
                  <a:ext cx="360140" cy="1329903"/>
                </a:xfrm>
                <a:custGeom>
                  <a:avLst/>
                  <a:gdLst>
                    <a:gd name="connsiteX0" fmla="*/ 0 w 360140"/>
                    <a:gd name="connsiteY0" fmla="*/ 0 h 1329903"/>
                    <a:gd name="connsiteX1" fmla="*/ 360140 w 360140"/>
                    <a:gd name="connsiteY1" fmla="*/ 0 h 1329903"/>
                    <a:gd name="connsiteX2" fmla="*/ 360140 w 360140"/>
                    <a:gd name="connsiteY2" fmla="*/ 1329903 h 1329903"/>
                    <a:gd name="connsiteX3" fmla="*/ 0 w 360140"/>
                    <a:gd name="connsiteY3" fmla="*/ 1329903 h 1329903"/>
                    <a:gd name="connsiteX4" fmla="*/ 0 w 360140"/>
                    <a:gd name="connsiteY4" fmla="*/ 0 h 1329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140" h="1329903">
                      <a:moveTo>
                        <a:pt x="0" y="0"/>
                      </a:moveTo>
                      <a:lnTo>
                        <a:pt x="360140" y="0"/>
                      </a:lnTo>
                      <a:lnTo>
                        <a:pt x="360140" y="1329903"/>
                      </a:lnTo>
                      <a:lnTo>
                        <a:pt x="0" y="13299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2860" tIns="11430" rIns="22860" bIns="11430" numCol="1" spcCol="1270" anchor="ctr" anchorCtr="0">
                  <a:noAutofit/>
                </a:bodyPr>
                <a:lstStyle/>
                <a:p>
                  <a:pPr marL="0" lvl="0" indent="0" algn="l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900" kern="12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FFAB115F-EA5A-5D4B-3E77-C611A7BA778C}"/>
                    </a:ext>
                  </a:extLst>
                </p:cNvPr>
                <p:cNvSpPr/>
                <p:nvPr/>
              </p:nvSpPr>
              <p:spPr>
                <a:xfrm>
                  <a:off x="8179228" y="3981648"/>
                  <a:ext cx="360140" cy="1329903"/>
                </a:xfrm>
                <a:custGeom>
                  <a:avLst/>
                  <a:gdLst>
                    <a:gd name="connsiteX0" fmla="*/ 0 w 360140"/>
                    <a:gd name="connsiteY0" fmla="*/ 0 h 1329903"/>
                    <a:gd name="connsiteX1" fmla="*/ 360140 w 360140"/>
                    <a:gd name="connsiteY1" fmla="*/ 0 h 1329903"/>
                    <a:gd name="connsiteX2" fmla="*/ 360140 w 360140"/>
                    <a:gd name="connsiteY2" fmla="*/ 1329903 h 1329903"/>
                    <a:gd name="connsiteX3" fmla="*/ 0 w 360140"/>
                    <a:gd name="connsiteY3" fmla="*/ 1329903 h 1329903"/>
                    <a:gd name="connsiteX4" fmla="*/ 0 w 360140"/>
                    <a:gd name="connsiteY4" fmla="*/ 0 h 1329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140" h="1329903">
                      <a:moveTo>
                        <a:pt x="0" y="0"/>
                      </a:moveTo>
                      <a:lnTo>
                        <a:pt x="360140" y="0"/>
                      </a:lnTo>
                      <a:lnTo>
                        <a:pt x="360140" y="1329903"/>
                      </a:lnTo>
                      <a:lnTo>
                        <a:pt x="0" y="13299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2860" tIns="11430" rIns="22860" bIns="11430" numCol="1" spcCol="1270" anchor="ctr" anchorCtr="0">
                  <a:noAutofit/>
                </a:bodyPr>
                <a:lstStyle/>
                <a:p>
                  <a:pPr marL="0" lvl="0" indent="0" algn="l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900" kern="12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2D0C9E6-548E-644E-FD9B-C84AD846E6D0}"/>
                    </a:ext>
                  </a:extLst>
                </p:cNvPr>
                <p:cNvSpPr/>
                <p:nvPr/>
              </p:nvSpPr>
              <p:spPr>
                <a:xfrm>
                  <a:off x="6771668" y="1847994"/>
                  <a:ext cx="2533232" cy="1735512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48735" tIns="308035" rIns="348735" bIns="308035" numCol="1" spcCol="1270" anchor="ctr" anchorCtr="0">
                  <a:noAutofit/>
                </a:bodyPr>
                <a:lstStyle/>
                <a:p>
                  <a:pPr algn="ctr" defTabSz="1644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Average cycle time ~39.8 s, with room for improvement via motion optimization..</a:t>
                  </a: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800F374-7BBE-CDB6-D52D-DEC51FFCB59C}"/>
                    </a:ext>
                  </a:extLst>
                </p:cNvPr>
                <p:cNvSpPr/>
                <p:nvPr/>
              </p:nvSpPr>
              <p:spPr>
                <a:xfrm>
                  <a:off x="6771668" y="3710176"/>
                  <a:ext cx="2502357" cy="1646070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48735" tIns="308035" rIns="348735" bIns="308035" numCol="1" spcCol="1270" anchor="ctr" anchorCtr="0">
                  <a:noAutofit/>
                </a:bodyPr>
                <a:lstStyle/>
                <a:p>
                  <a:pPr algn="ctr" defTabSz="1644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Performance depends heavily on slot liner geometry</a:t>
                  </a:r>
                  <a:endParaRPr lang="en-IN" kern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24F9A3A-3D9B-8967-16E0-E737666A4B8E}"/>
                    </a:ext>
                  </a:extLst>
                </p:cNvPr>
                <p:cNvSpPr/>
                <p:nvPr/>
              </p:nvSpPr>
              <p:spPr>
                <a:xfrm>
                  <a:off x="2625901" y="1908258"/>
                  <a:ext cx="2533232" cy="1656075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48735" tIns="308035" rIns="348735" bIns="308035" numCol="1" spcCol="1270" anchor="ctr" anchorCtr="0">
                  <a:noAutofit/>
                </a:bodyPr>
                <a:lstStyle/>
                <a:p>
                  <a:pPr marL="0" lvl="0" indent="0" algn="ctr" defTabSz="1644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kern="1200" dirty="0">
                      <a:solidFill>
                        <a:schemeClr val="tx1"/>
                      </a:solidFill>
                    </a:rPr>
                    <a:t>Adding vision-based systems and adaptive feedback can enable a fully autonomous system.</a:t>
                  </a:r>
                  <a:endParaRPr lang="en-IN" kern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3121FF83-056B-972F-DBD6-6F198DA21B04}"/>
                    </a:ext>
                  </a:extLst>
                </p:cNvPr>
                <p:cNvSpPr/>
                <p:nvPr/>
              </p:nvSpPr>
              <p:spPr>
                <a:xfrm>
                  <a:off x="2675437" y="3698902"/>
                  <a:ext cx="2533232" cy="1652533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48735" tIns="308035" rIns="348735" bIns="308035" numCol="1" spcCol="1270" anchor="ctr" anchorCtr="0">
                  <a:noAutofit/>
                </a:bodyPr>
                <a:lstStyle/>
                <a:p>
                  <a:pPr algn="ctr" defTabSz="1644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The process does not yet incorporate automated folding, creasing, or shaping of liners</a:t>
                  </a:r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3D7F6C08-A7C6-319A-0408-5FB248925E91}"/>
                    </a:ext>
                  </a:extLst>
                </p:cNvPr>
                <p:cNvGrpSpPr/>
                <p:nvPr/>
              </p:nvGrpSpPr>
              <p:grpSpPr>
                <a:xfrm>
                  <a:off x="4708115" y="2799760"/>
                  <a:ext cx="2533232" cy="1638714"/>
                  <a:chOff x="4812153" y="2724598"/>
                  <a:chExt cx="2221862" cy="1922001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3931BA05-7CE5-5273-50E3-C46A96CC27DF}"/>
                      </a:ext>
                    </a:extLst>
                  </p:cNvPr>
                  <p:cNvSpPr/>
                  <p:nvPr/>
                </p:nvSpPr>
                <p:spPr>
                  <a:xfrm>
                    <a:off x="4812153" y="2724598"/>
                    <a:ext cx="2221862" cy="1922001"/>
                  </a:xfrm>
                  <a:custGeom>
                    <a:avLst/>
                    <a:gdLst>
                      <a:gd name="connsiteX0" fmla="*/ 0 w 2221862"/>
                      <a:gd name="connsiteY0" fmla="*/ 961001 h 1922001"/>
                      <a:gd name="connsiteX1" fmla="*/ 549116 w 2221862"/>
                      <a:gd name="connsiteY1" fmla="*/ 0 h 1922001"/>
                      <a:gd name="connsiteX2" fmla="*/ 1672746 w 2221862"/>
                      <a:gd name="connsiteY2" fmla="*/ 0 h 1922001"/>
                      <a:gd name="connsiteX3" fmla="*/ 2221862 w 2221862"/>
                      <a:gd name="connsiteY3" fmla="*/ 961001 h 1922001"/>
                      <a:gd name="connsiteX4" fmla="*/ 1672746 w 2221862"/>
                      <a:gd name="connsiteY4" fmla="*/ 1922001 h 1922001"/>
                      <a:gd name="connsiteX5" fmla="*/ 549116 w 2221862"/>
                      <a:gd name="connsiteY5" fmla="*/ 1922001 h 1922001"/>
                      <a:gd name="connsiteX6" fmla="*/ 0 w 2221862"/>
                      <a:gd name="connsiteY6" fmla="*/ 961001 h 1922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21862" h="1922001">
                        <a:moveTo>
                          <a:pt x="0" y="961001"/>
                        </a:moveTo>
                        <a:lnTo>
                          <a:pt x="549116" y="0"/>
                        </a:lnTo>
                        <a:lnTo>
                          <a:pt x="1672746" y="0"/>
                        </a:lnTo>
                        <a:lnTo>
                          <a:pt x="2221862" y="961001"/>
                        </a:lnTo>
                        <a:lnTo>
                          <a:pt x="1672746" y="1922001"/>
                        </a:lnTo>
                        <a:lnTo>
                          <a:pt x="549116" y="1922001"/>
                        </a:lnTo>
                        <a:lnTo>
                          <a:pt x="0" y="961001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25344" tIns="375653" rIns="425344" bIns="375653" numCol="1" spcCol="1270" anchor="ctr" anchorCtr="0">
                    <a:noAutofit/>
                  </a:bodyPr>
                  <a:lstStyle/>
                  <a:p>
                    <a:pPr marL="0" lvl="0" indent="0" algn="ctr" defTabSz="20002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IN" sz="4500" kern="1200"/>
                  </a:p>
                </p:txBody>
              </p:sp>
              <p:pic>
                <p:nvPicPr>
                  <p:cNvPr id="33" name="Picture 32" descr="A white object with a handle&#10;&#10;AI-generated content may be incorrect.">
                    <a:extLst>
                      <a:ext uri="{FF2B5EF4-FFF2-40B4-BE49-F238E27FC236}">
                        <a16:creationId xmlns:a16="http://schemas.microsoft.com/office/drawing/2014/main" id="{30FDA953-706F-F0A7-A7B4-A4379F0211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096894" y="3033990"/>
                    <a:ext cx="1598567" cy="1276326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9069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1FEA23-A117-C9AD-D293-86B0871E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E911C-B860-7899-9FF2-5F3CC05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B6834-8CCC-8947-F069-E6CEF34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DACB-7CB4-08D9-C9BC-8942D27F0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C6F8A-C836-4D39-5E8D-CAE83597FB29}"/>
              </a:ext>
            </a:extLst>
          </p:cNvPr>
          <p:cNvSpPr txBox="1"/>
          <p:nvPr/>
        </p:nvSpPr>
        <p:spPr>
          <a:xfrm>
            <a:off x="911423" y="1196752"/>
            <a:ext cx="8831385" cy="23762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[1] IEA (2025), Global electric car sales, 2014-2024, IEA, Paris.</a:t>
            </a:r>
            <a:br>
              <a:rPr lang="en-US" dirty="0"/>
            </a:br>
            <a:r>
              <a:rPr lang="en-US" dirty="0"/>
              <a:t>https://www.iea.org/data-and-statistics/charts/global-electric-car-sales-2014-2024, </a:t>
            </a:r>
            <a:r>
              <a:rPr lang="en-US" dirty="0" err="1"/>
              <a:t>Licence</a:t>
            </a:r>
            <a:r>
              <a:rPr lang="en-US" dirty="0"/>
              <a:t>: CC BY 4.0</a:t>
            </a:r>
          </a:p>
          <a:p>
            <a:pPr>
              <a:buClr>
                <a:srgbClr val="97C139"/>
              </a:buClr>
            </a:pPr>
            <a:r>
              <a:rPr lang="en-US" dirty="0"/>
              <a:t>[2] J. Kauppinen, "Redesigning the Coil End Insulation of Electrical Motor," Bachelor’s Thesis, </a:t>
            </a:r>
            <a:r>
              <a:rPr lang="en-US" dirty="0" err="1"/>
              <a:t>Vaasan</a:t>
            </a:r>
            <a:r>
              <a:rPr lang="en-US" dirty="0"/>
              <a:t> </a:t>
            </a:r>
            <a:r>
              <a:rPr lang="en-US" dirty="0" err="1"/>
              <a:t>ammattikorkeakoulu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University of Applied Sciences, Department of Mechanical and Production Engineering, Vaasa, Finland, 2014.</a:t>
            </a:r>
            <a:endParaRPr lang="de-DE" dirty="0"/>
          </a:p>
          <a:p>
            <a:pPr>
              <a:buClr>
                <a:srgbClr val="97C139"/>
              </a:buClr>
            </a:pPr>
            <a:r>
              <a:rPr lang="de-DE" dirty="0"/>
              <a:t>3}</a:t>
            </a:r>
            <a:r>
              <a:rPr lang="en-IN" dirty="0"/>
              <a:t> Nguyen, M. , Dario, S. , Malec, D. , Mary, D. , Cambronne, J. , </a:t>
            </a:r>
            <a:r>
              <a:rPr lang="en-IN" dirty="0" err="1"/>
              <a:t>Prunel</a:t>
            </a:r>
            <a:r>
              <a:rPr lang="en-IN" dirty="0"/>
              <a:t>, D. and </a:t>
            </a:r>
            <a:r>
              <a:rPr lang="en-IN" dirty="0" err="1"/>
              <a:t>Orgelet</a:t>
            </a:r>
            <a:r>
              <a:rPr lang="en-IN" dirty="0"/>
              <a:t>, J. (2017) </a:t>
            </a:r>
            <a:br>
              <a:rPr lang="en-IN" dirty="0"/>
            </a:br>
            <a:r>
              <a:rPr lang="en-IN" dirty="0"/>
              <a:t>Environmental Assessment </a:t>
            </a:r>
            <a:r>
              <a:rPr lang="en-US" dirty="0"/>
              <a:t>and Dielectric Performances of the Secondary Electrical Insulation in Low Voltage </a:t>
            </a:r>
            <a:br>
              <a:rPr lang="en-US" dirty="0"/>
            </a:br>
            <a:r>
              <a:rPr lang="en-US" dirty="0"/>
              <a:t>Motors Impregnated by Different Techniques. </a:t>
            </a:r>
            <a:r>
              <a:rPr lang="en-US" i="1" dirty="0"/>
              <a:t>Engineering</a:t>
            </a:r>
            <a:r>
              <a:rPr lang="en-US" dirty="0"/>
              <a:t>, </a:t>
            </a:r>
            <a:r>
              <a:rPr lang="en-US" b="1" dirty="0"/>
              <a:t>9</a:t>
            </a:r>
            <a:r>
              <a:rPr lang="en-US" dirty="0"/>
              <a:t>, 860-873. </a:t>
            </a:r>
            <a:r>
              <a:rPr lang="en-US" dirty="0" err="1"/>
              <a:t>doi</a:t>
            </a:r>
            <a:r>
              <a:rPr lang="en-US" dirty="0"/>
              <a:t>:</a:t>
            </a:r>
            <a:r>
              <a:rPr lang="en-IN" dirty="0">
                <a:hlinkClick r:id="rId3"/>
              </a:rPr>
              <a:t>10.4236/eng.2017.910051 </a:t>
            </a:r>
            <a:endParaRPr lang="en-IN" dirty="0"/>
          </a:p>
          <a:p>
            <a:pPr>
              <a:buClr>
                <a:srgbClr val="97C139"/>
              </a:buClr>
            </a:pPr>
            <a:r>
              <a:rPr lang="en-IN" dirty="0"/>
              <a:t>[4]</a:t>
            </a:r>
            <a:r>
              <a:rPr lang="de-DE" dirty="0"/>
              <a:t> GMW Taiwan, </a:t>
            </a:r>
            <a:r>
              <a:rPr lang="de-DE" i="1" dirty="0"/>
              <a:t>GMW CS-2B Stator Slot Cell Inserter.</a:t>
            </a:r>
            <a:br>
              <a:rPr lang="de-DE" i="1" dirty="0"/>
            </a:br>
            <a:r>
              <a:rPr lang="de-DE" i="1" dirty="0"/>
              <a:t> </a:t>
            </a:r>
            <a:r>
              <a:rPr lang="de-DE" dirty="0"/>
              <a:t>[Online]. Available: https://​www.gmwtaiwan.com​/​Slot-​Cell-​Insertion-​Machine/​GMW-​CS-​2B-​Stator-​Slot-​Cell-​Inserter</a:t>
            </a:r>
          </a:p>
          <a:p>
            <a:pPr>
              <a:buClr>
                <a:srgbClr val="97C139"/>
              </a:buClr>
            </a:pPr>
            <a:r>
              <a:rPr lang="de-DE" dirty="0"/>
              <a:t>[5] Universal Robots, </a:t>
            </a:r>
            <a:r>
              <a:rPr lang="de-DE" i="1" dirty="0"/>
              <a:t>UR10e. </a:t>
            </a:r>
            <a:r>
              <a:rPr lang="de-DE" dirty="0"/>
              <a:t>[Online]. Available: https://​www.universal-robots.com​/​products/​ur10e</a:t>
            </a:r>
          </a:p>
          <a:p>
            <a:pPr>
              <a:buClr>
                <a:srgbClr val="97C139"/>
              </a:buClr>
            </a:pPr>
            <a:r>
              <a:rPr lang="de-DE" dirty="0"/>
              <a:t>[6] OnRobot, </a:t>
            </a:r>
            <a:r>
              <a:rPr lang="de-DE" i="1" dirty="0"/>
              <a:t>RG2 Gripper - Flexible 2 Finger Robot Gripper | OnRobot. </a:t>
            </a:r>
            <a:r>
              <a:rPr lang="de-DE" dirty="0"/>
              <a:t>[Online]. Available: https://​onrobot.com​/​us/​products/​rg2-​gripper</a:t>
            </a:r>
            <a:br>
              <a:rPr lang="de-DE" dirty="0"/>
            </a:br>
            <a:r>
              <a:rPr lang="de-DE" dirty="0"/>
              <a:t>OnRobot, </a:t>
            </a:r>
            <a:r>
              <a:rPr lang="de-DE" i="1" dirty="0"/>
              <a:t>Hex 6-Axis Force Torque Sensor | OnRobot. </a:t>
            </a:r>
            <a:r>
              <a:rPr lang="de-DE" dirty="0"/>
              <a:t>[Online]. </a:t>
            </a:r>
            <a:br>
              <a:rPr lang="de-DE" dirty="0"/>
            </a:br>
            <a:r>
              <a:rPr lang="de-DE" dirty="0"/>
              <a:t>Available: https://​onrobot.com​/​en/​products/​hex-​6-​axis-​force-​torque-​sensor (accessed: Aug. 20 2025).</a:t>
            </a:r>
            <a:endParaRPr lang="en-IN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35879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4AFF1CF-4154-3F9C-66DF-AFB67BB1E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213" y="4292600"/>
            <a:ext cx="7128451" cy="780983"/>
          </a:xfrm>
        </p:spPr>
        <p:txBody>
          <a:bodyPr/>
          <a:lstStyle/>
          <a:p>
            <a:r>
              <a:rPr lang="de-DE" sz="2000" dirty="0"/>
              <a:t>Development of a Parametric Tool for Automated </a:t>
            </a:r>
            <a:br>
              <a:rPr lang="en-IN" sz="2000" dirty="0"/>
            </a:br>
            <a:r>
              <a:rPr lang="de-DE" sz="2000" dirty="0"/>
              <a:t>Slot Insulation Insertion in Small-Scale Electric-</a:t>
            </a:r>
            <a:br>
              <a:rPr lang="en-IN" sz="2000" dirty="0"/>
            </a:br>
            <a:r>
              <a:rPr lang="de-DE" sz="2000" dirty="0"/>
              <a:t>Motor Stator Production</a:t>
            </a:r>
            <a:br>
              <a:rPr lang="en-IN" dirty="0"/>
            </a:b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C6F32F7-AB9D-997A-EF60-A4D95D549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474" y="5589240"/>
            <a:ext cx="6408738" cy="830997"/>
          </a:xfrm>
        </p:spPr>
        <p:txBody>
          <a:bodyPr/>
          <a:lstStyle/>
          <a:p>
            <a:r>
              <a:rPr lang="de-DE" dirty="0"/>
              <a:t>Alen Sebastian 23221507 (M Sc Electromobility)</a:t>
            </a:r>
          </a:p>
          <a:p>
            <a:r>
              <a:rPr lang="de-DE" dirty="0"/>
              <a:t>Project Thesis Presentation</a:t>
            </a:r>
          </a:p>
        </p:txBody>
      </p:sp>
      <p:pic>
        <p:nvPicPr>
          <p:cNvPr id="2" name="Bildplatzhalter 4">
            <a:extLst>
              <a:ext uri="{FF2B5EF4-FFF2-40B4-BE49-F238E27FC236}">
                <a16:creationId xmlns:a16="http://schemas.microsoft.com/office/drawing/2014/main" id="{E84E3E70-3318-BCC2-E4E9-88A3C3BE5C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>
          <a:xfrm>
            <a:off x="0" y="0"/>
            <a:ext cx="12192000" cy="4076700"/>
          </a:xfrm>
        </p:spPr>
      </p:pic>
    </p:spTree>
    <p:extLst>
      <p:ext uri="{BB962C8B-B14F-4D97-AF65-F5344CB8AC3E}">
        <p14:creationId xmlns:p14="http://schemas.microsoft.com/office/powerpoint/2010/main" val="33826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4">
            <a:extLst>
              <a:ext uri="{FF2B5EF4-FFF2-40B4-BE49-F238E27FC236}">
                <a16:creationId xmlns:a16="http://schemas.microsoft.com/office/drawing/2014/main" id="{56BAA965-7E81-4A4D-87C3-63687EF96B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/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901D12A-1847-C90D-4DEA-953A1B3E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F0D112F-D621-3214-DF21-01467776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C798EC-4EF0-9D27-25CA-F6EEB864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3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331E1-350B-D7A6-37F1-98E81889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70B23B-39A7-0222-C925-215E249F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3FA52-04E9-E7CB-3F3E-0DC28FBC29B1}"/>
              </a:ext>
            </a:extLst>
          </p:cNvPr>
          <p:cNvSpPr txBox="1"/>
          <p:nvPr/>
        </p:nvSpPr>
        <p:spPr>
          <a:xfrm>
            <a:off x="4439816" y="2924944"/>
            <a:ext cx="3312368" cy="13681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4400" b="1" dirty="0"/>
              <a:t>Questions?</a:t>
            </a:r>
            <a:endParaRPr lang="en-IN" sz="4400" b="1" dirty="0" err="1"/>
          </a:p>
        </p:txBody>
      </p:sp>
      <p:sp>
        <p:nvSpPr>
          <p:cNvPr id="4" name="Fußzeilenplatzhalter 6">
            <a:extLst>
              <a:ext uri="{FF2B5EF4-FFF2-40B4-BE49-F238E27FC236}">
                <a16:creationId xmlns:a16="http://schemas.microsoft.com/office/drawing/2014/main" id="{2FAC98D8-739E-FCFE-8A26-308ABDFA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5500" y="6564313"/>
            <a:ext cx="8902700" cy="125412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8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C7770-080B-1695-82D3-0757EAC8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61480-31C5-F83D-991E-3490AB9B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47087-763E-63F2-9432-EEAA6EC5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54" y="326976"/>
            <a:ext cx="10893969" cy="503238"/>
          </a:xfrm>
        </p:spPr>
        <p:txBody>
          <a:bodyPr/>
          <a:lstStyle/>
          <a:p>
            <a:r>
              <a:rPr lang="en-US" dirty="0"/>
              <a:t>Climate change and CO₂ emissions drive the need for sustainable mobility, leading to a rapid </a:t>
            </a:r>
            <a:br>
              <a:rPr lang="en-US" dirty="0"/>
            </a:br>
            <a:r>
              <a:rPr lang="en-US" dirty="0"/>
              <a:t>rise in electric vehicle demand.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A7ADA-7FEE-FEF5-62D7-84F8ED6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5FD0C-057B-F2AD-1838-074D8FA1FF30}"/>
              </a:ext>
            </a:extLst>
          </p:cNvPr>
          <p:cNvSpPr txBox="1"/>
          <p:nvPr/>
        </p:nvSpPr>
        <p:spPr>
          <a:xfrm>
            <a:off x="1070145" y="744385"/>
            <a:ext cx="6408712" cy="46805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US" sz="1600" b="1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Climate change &amp; CO₂ emissions </a:t>
            </a:r>
            <a:r>
              <a:rPr lang="en-IN" sz="1600" dirty="0">
                <a:sym typeface="Wingdings" panose="05000000000000000000" pitchFamily="2" charset="2"/>
              </a:rPr>
              <a:t></a:t>
            </a:r>
            <a:r>
              <a:rPr lang="en-IN" sz="1600" dirty="0"/>
              <a:t> need for sustainable technologies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Transport sector accounts for about 23% of  global CO2 emissions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Electrification trend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rapid growth of EVs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surge in electric motor demand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Large-scale production: highly automated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Small-scale/custom production: still manual, especially slot liner insertion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Manual process = time-consuming, inconsistent, costly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C4E4A-89D9-AE3C-D664-190C6BB7B6BD}"/>
              </a:ext>
            </a:extLst>
          </p:cNvPr>
          <p:cNvGrpSpPr/>
          <p:nvPr/>
        </p:nvGrpSpPr>
        <p:grpSpPr>
          <a:xfrm>
            <a:off x="2175337" y="3212976"/>
            <a:ext cx="7632102" cy="3188042"/>
            <a:chOff x="1652240" y="3284984"/>
            <a:chExt cx="7278116" cy="2936014"/>
          </a:xfrm>
        </p:grpSpPr>
        <p:pic>
          <p:nvPicPr>
            <p:cNvPr id="10" name="Picture 9" descr="A graph with different colored bars&#10;&#10;AI-generated content may be incorrect.">
              <a:extLst>
                <a:ext uri="{FF2B5EF4-FFF2-40B4-BE49-F238E27FC236}">
                  <a16:creationId xmlns:a16="http://schemas.microsoft.com/office/drawing/2014/main" id="{BABD4FC9-6792-3316-A332-0DB5BEFA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240" y="3284984"/>
              <a:ext cx="7278116" cy="25922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F0EC1D-6F07-B796-F2D1-56BA9DEBC595}"/>
                </a:ext>
              </a:extLst>
            </p:cNvPr>
            <p:cNvSpPr txBox="1"/>
            <p:nvPr/>
          </p:nvSpPr>
          <p:spPr>
            <a:xfrm>
              <a:off x="4033812" y="5912696"/>
              <a:ext cx="4896544" cy="3083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Fig 1. Global EV sales [1]</a:t>
              </a:r>
              <a:endParaRPr lang="en-IN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35069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CBB6B-F1E4-5215-A92B-26B0B3B6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BEC2C-3FC8-EEA3-16CA-AF7E26B2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08C310-DE11-6BD4-BF98-03E4BE13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To Develop a flexible insertion tool to automate slot-liner insertion in small-scale stator manufacturing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3D805-7218-3613-78DD-CBDACB282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9AD4E1-52B3-9D8D-94D4-7DB7BA774245}"/>
              </a:ext>
            </a:extLst>
          </p:cNvPr>
          <p:cNvGrpSpPr/>
          <p:nvPr/>
        </p:nvGrpSpPr>
        <p:grpSpPr>
          <a:xfrm>
            <a:off x="3118353" y="915240"/>
            <a:ext cx="5955294" cy="5554567"/>
            <a:chOff x="2978285" y="766980"/>
            <a:chExt cx="5955294" cy="5554567"/>
          </a:xfrm>
          <a:solidFill>
            <a:srgbClr val="C5DE89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95335A-61AE-A6E6-8C94-30474817F79E}"/>
                </a:ext>
              </a:extLst>
            </p:cNvPr>
            <p:cNvSpPr/>
            <p:nvPr/>
          </p:nvSpPr>
          <p:spPr>
            <a:xfrm>
              <a:off x="4506332" y="2059208"/>
              <a:ext cx="2970111" cy="2970111"/>
            </a:xfrm>
            <a:custGeom>
              <a:avLst/>
              <a:gdLst>
                <a:gd name="connsiteX0" fmla="*/ 0 w 2970111"/>
                <a:gd name="connsiteY0" fmla="*/ 1485056 h 2970111"/>
                <a:gd name="connsiteX1" fmla="*/ 1485056 w 2970111"/>
                <a:gd name="connsiteY1" fmla="*/ 0 h 2970111"/>
                <a:gd name="connsiteX2" fmla="*/ 2970112 w 2970111"/>
                <a:gd name="connsiteY2" fmla="*/ 1485056 h 2970111"/>
                <a:gd name="connsiteX3" fmla="*/ 1485056 w 2970111"/>
                <a:gd name="connsiteY3" fmla="*/ 2970112 h 2970111"/>
                <a:gd name="connsiteX4" fmla="*/ 0 w 2970111"/>
                <a:gd name="connsiteY4" fmla="*/ 1485056 h 297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0111" h="2970111">
                  <a:moveTo>
                    <a:pt x="0" y="1485056"/>
                  </a:moveTo>
                  <a:cubicBezTo>
                    <a:pt x="0" y="664882"/>
                    <a:pt x="664882" y="0"/>
                    <a:pt x="1485056" y="0"/>
                  </a:cubicBezTo>
                  <a:cubicBezTo>
                    <a:pt x="2305230" y="0"/>
                    <a:pt x="2970112" y="664882"/>
                    <a:pt x="2970112" y="1485056"/>
                  </a:cubicBezTo>
                  <a:cubicBezTo>
                    <a:pt x="2970112" y="2305230"/>
                    <a:pt x="2305230" y="2970112"/>
                    <a:pt x="1485056" y="2970112"/>
                  </a:cubicBezTo>
                  <a:cubicBezTo>
                    <a:pt x="664882" y="2970112"/>
                    <a:pt x="0" y="2305230"/>
                    <a:pt x="0" y="1485056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70523" tIns="470523" rIns="470523" bIns="470523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Automated Slot-Liner Insertion</a:t>
              </a:r>
              <a:endParaRPr lang="en-IN" sz="2800" b="1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6E7C7B-5686-4D93-91E5-FFC43F63EC65}"/>
                </a:ext>
              </a:extLst>
            </p:cNvPr>
            <p:cNvSpPr/>
            <p:nvPr/>
          </p:nvSpPr>
          <p:spPr>
            <a:xfrm>
              <a:off x="7225825" y="2698219"/>
              <a:ext cx="1707754" cy="1681349"/>
            </a:xfrm>
            <a:custGeom>
              <a:avLst/>
              <a:gdLst>
                <a:gd name="connsiteX0" fmla="*/ 0 w 1707754"/>
                <a:gd name="connsiteY0" fmla="*/ 742528 h 1485055"/>
                <a:gd name="connsiteX1" fmla="*/ 853877 w 1707754"/>
                <a:gd name="connsiteY1" fmla="*/ 0 h 1485055"/>
                <a:gd name="connsiteX2" fmla="*/ 1707754 w 1707754"/>
                <a:gd name="connsiteY2" fmla="*/ 742528 h 1485055"/>
                <a:gd name="connsiteX3" fmla="*/ 853877 w 1707754"/>
                <a:gd name="connsiteY3" fmla="*/ 1485056 h 1485055"/>
                <a:gd name="connsiteX4" fmla="*/ 0 w 1707754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754" h="1485055">
                  <a:moveTo>
                    <a:pt x="0" y="742528"/>
                  </a:moveTo>
                  <a:cubicBezTo>
                    <a:pt x="0" y="332441"/>
                    <a:pt x="382294" y="0"/>
                    <a:pt x="853877" y="0"/>
                  </a:cubicBezTo>
                  <a:cubicBezTo>
                    <a:pt x="1325460" y="0"/>
                    <a:pt x="1707754" y="332441"/>
                    <a:pt x="1707754" y="742528"/>
                  </a:cubicBezTo>
                  <a:cubicBezTo>
                    <a:pt x="1707754" y="1152615"/>
                    <a:pt x="1325460" y="1485056"/>
                    <a:pt x="853877" y="1485056"/>
                  </a:cubicBezTo>
                  <a:cubicBezTo>
                    <a:pt x="382294" y="1485056"/>
                    <a:pt x="0" y="1152615"/>
                    <a:pt x="0" y="742528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0415" tIns="237801" rIns="270415" bIns="23780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Parametric Tool Design</a:t>
              </a:r>
              <a:endParaRPr lang="en-IN" sz="16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521223-9E5B-77C3-BC63-3F5B1E89C03A}"/>
                </a:ext>
              </a:extLst>
            </p:cNvPr>
            <p:cNvSpPr/>
            <p:nvPr/>
          </p:nvSpPr>
          <p:spPr>
            <a:xfrm>
              <a:off x="5052029" y="766980"/>
              <a:ext cx="1793235" cy="1681350"/>
            </a:xfrm>
            <a:custGeom>
              <a:avLst/>
              <a:gdLst>
                <a:gd name="connsiteX0" fmla="*/ 0 w 1485055"/>
                <a:gd name="connsiteY0" fmla="*/ 840675 h 1681350"/>
                <a:gd name="connsiteX1" fmla="*/ 742528 w 1485055"/>
                <a:gd name="connsiteY1" fmla="*/ 0 h 1681350"/>
                <a:gd name="connsiteX2" fmla="*/ 1485056 w 1485055"/>
                <a:gd name="connsiteY2" fmla="*/ 840675 h 1681350"/>
                <a:gd name="connsiteX3" fmla="*/ 742528 w 1485055"/>
                <a:gd name="connsiteY3" fmla="*/ 1681350 h 1681350"/>
                <a:gd name="connsiteX4" fmla="*/ 0 w 1485055"/>
                <a:gd name="connsiteY4" fmla="*/ 840675 h 16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681350">
                  <a:moveTo>
                    <a:pt x="0" y="840675"/>
                  </a:moveTo>
                  <a:cubicBezTo>
                    <a:pt x="0" y="376383"/>
                    <a:pt x="332441" y="0"/>
                    <a:pt x="742528" y="0"/>
                  </a:cubicBezTo>
                  <a:cubicBezTo>
                    <a:pt x="1152615" y="0"/>
                    <a:pt x="1485056" y="376383"/>
                    <a:pt x="1485056" y="840675"/>
                  </a:cubicBezTo>
                  <a:cubicBezTo>
                    <a:pt x="1485056" y="1304967"/>
                    <a:pt x="1152615" y="1681350"/>
                    <a:pt x="742528" y="1681350"/>
                  </a:cubicBezTo>
                  <a:cubicBezTo>
                    <a:pt x="332441" y="1681350"/>
                    <a:pt x="0" y="1304967"/>
                    <a:pt x="0" y="840675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7801" tIns="266548" rIns="237801" bIns="26654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Flexible manufacturing</a:t>
              </a:r>
              <a:endParaRPr lang="en-IN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FE7302-707F-FA57-DE22-26D5CE5D77D8}"/>
                </a:ext>
              </a:extLst>
            </p:cNvPr>
            <p:cNvSpPr/>
            <p:nvPr/>
          </p:nvSpPr>
          <p:spPr>
            <a:xfrm>
              <a:off x="5137510" y="4640198"/>
              <a:ext cx="1707754" cy="1681349"/>
            </a:xfrm>
            <a:custGeom>
              <a:avLst/>
              <a:gdLst>
                <a:gd name="connsiteX0" fmla="*/ 0 w 1485055"/>
                <a:gd name="connsiteY0" fmla="*/ 742528 h 1485055"/>
                <a:gd name="connsiteX1" fmla="*/ 742528 w 1485055"/>
                <a:gd name="connsiteY1" fmla="*/ 0 h 1485055"/>
                <a:gd name="connsiteX2" fmla="*/ 1485056 w 1485055"/>
                <a:gd name="connsiteY2" fmla="*/ 742528 h 1485055"/>
                <a:gd name="connsiteX3" fmla="*/ 742528 w 1485055"/>
                <a:gd name="connsiteY3" fmla="*/ 1485056 h 1485055"/>
                <a:gd name="connsiteX4" fmla="*/ 0 w 1485055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485055">
                  <a:moveTo>
                    <a:pt x="0" y="742528"/>
                  </a:moveTo>
                  <a:cubicBezTo>
                    <a:pt x="0" y="332441"/>
                    <a:pt x="332441" y="0"/>
                    <a:pt x="742528" y="0"/>
                  </a:cubicBezTo>
                  <a:cubicBezTo>
                    <a:pt x="1152615" y="0"/>
                    <a:pt x="1485056" y="332441"/>
                    <a:pt x="1485056" y="742528"/>
                  </a:cubicBezTo>
                  <a:cubicBezTo>
                    <a:pt x="1485056" y="1152615"/>
                    <a:pt x="1152615" y="1485056"/>
                    <a:pt x="742528" y="1485056"/>
                  </a:cubicBezTo>
                  <a:cubicBezTo>
                    <a:pt x="332441" y="1485056"/>
                    <a:pt x="0" y="1152615"/>
                    <a:pt x="0" y="742528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261" tIns="235261" rIns="235261" bIns="235261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Robotic Integration and validation</a:t>
              </a:r>
              <a:endParaRPr lang="en-IN" sz="14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801F4E-A9A9-AA1F-E65B-5F0DEBE71A36}"/>
                </a:ext>
              </a:extLst>
            </p:cNvPr>
            <p:cNvSpPr/>
            <p:nvPr/>
          </p:nvSpPr>
          <p:spPr>
            <a:xfrm>
              <a:off x="2978285" y="2882503"/>
              <a:ext cx="1793235" cy="1681349"/>
            </a:xfrm>
            <a:custGeom>
              <a:avLst/>
              <a:gdLst>
                <a:gd name="connsiteX0" fmla="*/ 0 w 1485055"/>
                <a:gd name="connsiteY0" fmla="*/ 742528 h 1485055"/>
                <a:gd name="connsiteX1" fmla="*/ 742528 w 1485055"/>
                <a:gd name="connsiteY1" fmla="*/ 0 h 1485055"/>
                <a:gd name="connsiteX2" fmla="*/ 1485056 w 1485055"/>
                <a:gd name="connsiteY2" fmla="*/ 742528 h 1485055"/>
                <a:gd name="connsiteX3" fmla="*/ 742528 w 1485055"/>
                <a:gd name="connsiteY3" fmla="*/ 1485056 h 1485055"/>
                <a:gd name="connsiteX4" fmla="*/ 0 w 1485055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485055">
                  <a:moveTo>
                    <a:pt x="0" y="742528"/>
                  </a:moveTo>
                  <a:cubicBezTo>
                    <a:pt x="0" y="332441"/>
                    <a:pt x="332441" y="0"/>
                    <a:pt x="742528" y="0"/>
                  </a:cubicBezTo>
                  <a:cubicBezTo>
                    <a:pt x="1152615" y="0"/>
                    <a:pt x="1485056" y="332441"/>
                    <a:pt x="1485056" y="742528"/>
                  </a:cubicBezTo>
                  <a:cubicBezTo>
                    <a:pt x="1485056" y="1152615"/>
                    <a:pt x="1152615" y="1485056"/>
                    <a:pt x="742528" y="1485056"/>
                  </a:cubicBezTo>
                  <a:cubicBezTo>
                    <a:pt x="332441" y="1485056"/>
                    <a:pt x="0" y="1152615"/>
                    <a:pt x="0" y="742528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261" tIns="235261" rIns="235261" bIns="235261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Process reliability and repeatability</a:t>
              </a:r>
              <a:endParaRPr lang="en-IN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596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BBE27-07F2-B2B2-4946-8161A650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10EDE-46E6-2043-8A59-A08060FD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24A43-3E90-629B-149B-2673FDE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Producing a stator requires a sequence of precise manufacturing steps, ensuring structural integrity, insulation, and electrical reliability.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9620-FDD5-2D5F-6E4C-AFE86996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30A73-D609-D961-DDAA-751131E0EB5C}"/>
              </a:ext>
            </a:extLst>
          </p:cNvPr>
          <p:cNvSpPr txBox="1"/>
          <p:nvPr/>
        </p:nvSpPr>
        <p:spPr>
          <a:xfrm>
            <a:off x="839788" y="1124744"/>
            <a:ext cx="9361040" cy="20162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dirty="0"/>
              <a:t>Key steps in stator manufacture involve: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Core Preparation</a:t>
            </a:r>
            <a:r>
              <a:rPr lang="en-US" sz="1600" dirty="0"/>
              <a:t> – Laminated electrical steel sheets are cut, stacked, and bonded to form the stator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Insulation Insertion</a:t>
            </a:r>
            <a:r>
              <a:rPr lang="en-US" sz="1600" dirty="0"/>
              <a:t> – Slot liners and other insulation elements are placed to isolate windings from the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Winding &amp; Interconnection</a:t>
            </a:r>
            <a:r>
              <a:rPr lang="en-US" sz="1600" dirty="0"/>
              <a:t> – Copper wires are wound into slots and interconnected (crimping, soldering, welding).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Stabilization &amp; Testing</a:t>
            </a:r>
            <a:r>
              <a:rPr lang="en-US" sz="1600" dirty="0"/>
              <a:t> – Resin impregnation improves insulation and thermal performance, followed by electrical tests for quality assurance.</a:t>
            </a:r>
            <a:endParaRPr lang="en-IN" sz="16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3F938-FFD1-842D-3A8E-E650246C7A80}"/>
              </a:ext>
            </a:extLst>
          </p:cNvPr>
          <p:cNvSpPr txBox="1"/>
          <p:nvPr/>
        </p:nvSpPr>
        <p:spPr>
          <a:xfrm>
            <a:off x="4979875" y="6048065"/>
            <a:ext cx="2469365" cy="334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Fig 2. Fully assembled Stator [2]</a:t>
            </a:r>
            <a:endParaRPr lang="en-IN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C42FF-1495-83E7-732A-AB321F8FA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3833983"/>
            <a:ext cx="3261453" cy="21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9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BDCAA-F07A-3890-3D61-3346A7FB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254A8-2A03-50F7-3E9C-5F0EF848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39ED2-AB11-7BD6-FF4A-E089160D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stator production, slot liners are essential components that ensure proper insulation of the windings and protect against mechanical wear during operation.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5A40-F8B3-D4D3-C92F-0E3BB9AC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7" y="6564724"/>
            <a:ext cx="8903021" cy="124906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3D8970F-37A8-73FA-D183-2C1BE3EC49E8}"/>
              </a:ext>
            </a:extLst>
          </p:cNvPr>
          <p:cNvSpPr/>
          <p:nvPr/>
        </p:nvSpPr>
        <p:spPr>
          <a:xfrm>
            <a:off x="3605900" y="5301208"/>
            <a:ext cx="3956989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178119-DBDC-11C6-B983-0FBF548E027C}"/>
              </a:ext>
            </a:extLst>
          </p:cNvPr>
          <p:cNvGrpSpPr/>
          <p:nvPr/>
        </p:nvGrpSpPr>
        <p:grpSpPr>
          <a:xfrm>
            <a:off x="1415480" y="1412776"/>
            <a:ext cx="9377790" cy="4245256"/>
            <a:chOff x="1415480" y="1397000"/>
            <a:chExt cx="9377790" cy="424525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AA7C47-FBC6-1F33-E681-C400480A3080}"/>
                </a:ext>
              </a:extLst>
            </p:cNvPr>
            <p:cNvSpPr/>
            <p:nvPr/>
          </p:nvSpPr>
          <p:spPr>
            <a:xfrm>
              <a:off x="7568870" y="4937140"/>
              <a:ext cx="3224400" cy="705116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</a:rPr>
                <a:t>Winding Retention</a:t>
              </a:r>
              <a:endParaRPr lang="en-IN" sz="1800" b="1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C7AABCB-F461-7CA4-4D1A-9C0D56534DAA}"/>
                </a:ext>
              </a:extLst>
            </p:cNvPr>
            <p:cNvGrpSpPr/>
            <p:nvPr/>
          </p:nvGrpSpPr>
          <p:grpSpPr>
            <a:xfrm>
              <a:off x="1415480" y="1397000"/>
              <a:ext cx="9371809" cy="4064000"/>
              <a:chOff x="1415480" y="1397000"/>
              <a:chExt cx="9371809" cy="4064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0C19781-51BA-31C1-F478-D84A70285D8A}"/>
                  </a:ext>
                </a:extLst>
              </p:cNvPr>
              <p:cNvGrpSpPr/>
              <p:nvPr/>
            </p:nvGrpSpPr>
            <p:grpSpPr>
              <a:xfrm>
                <a:off x="1415480" y="1397000"/>
                <a:ext cx="9371809" cy="4064000"/>
                <a:chOff x="1415480" y="1397000"/>
                <a:chExt cx="9371809" cy="406400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888FAE2A-C7EA-F22C-12B0-232807B8995B}"/>
                    </a:ext>
                  </a:extLst>
                </p:cNvPr>
                <p:cNvGrpSpPr/>
                <p:nvPr/>
              </p:nvGrpSpPr>
              <p:grpSpPr>
                <a:xfrm>
                  <a:off x="1415480" y="1397000"/>
                  <a:ext cx="9371809" cy="4064000"/>
                  <a:chOff x="1415480" y="1397000"/>
                  <a:chExt cx="9371809" cy="4064000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B1F23C09-3454-BA9D-4282-C199E81E0B7E}"/>
                      </a:ext>
                    </a:extLst>
                  </p:cNvPr>
                  <p:cNvGrpSpPr/>
                  <p:nvPr/>
                </p:nvGrpSpPr>
                <p:grpSpPr>
                  <a:xfrm>
                    <a:off x="1415480" y="1397000"/>
                    <a:ext cx="6862470" cy="4064000"/>
                    <a:chOff x="2664764" y="1396999"/>
                    <a:chExt cx="6862470" cy="4064000"/>
                  </a:xfrm>
                </p:grpSpPr>
                <p:sp>
                  <p:nvSpPr>
                    <p:cNvPr id="8" name="Straight Connector 7">
                      <a:extLst>
                        <a:ext uri="{FF2B5EF4-FFF2-40B4-BE49-F238E27FC236}">
                          <a16:creationId xmlns:a16="http://schemas.microsoft.com/office/drawing/2014/main" id="{0558EEE2-C5E4-BF6A-61E8-43F45359E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1917" y="4189037"/>
                      <a:ext cx="4080256" cy="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>
                        <a:shade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" name="Straight Connector 8">
                      <a:extLst>
                        <a:ext uri="{FF2B5EF4-FFF2-40B4-BE49-F238E27FC236}">
                          <a16:creationId xmlns:a16="http://schemas.microsoft.com/office/drawing/2014/main" id="{2AE8C058-056B-5A01-10F9-342CC47434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93062" y="3056833"/>
                      <a:ext cx="4080256" cy="718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>
                        <a:shade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" name="Straight Connector 9">
                      <a:extLst>
                        <a:ext uri="{FF2B5EF4-FFF2-40B4-BE49-F238E27FC236}">
                          <a16:creationId xmlns:a16="http://schemas.microsoft.com/office/drawing/2014/main" id="{450DA0F6-74B4-C50D-B2F6-8F95DDE7F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6764" y="2006599"/>
                      <a:ext cx="4080256" cy="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>
                        <a:shade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" name="Flowchart: Process 10">
                      <a:extLst>
                        <a:ext uri="{FF2B5EF4-FFF2-40B4-BE49-F238E27FC236}">
                          <a16:creationId xmlns:a16="http://schemas.microsoft.com/office/drawing/2014/main" id="{0A38E785-621E-89C8-F53E-E1336C31D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4764" y="1396999"/>
                      <a:ext cx="4064000" cy="4064000"/>
                    </a:xfrm>
                    <a:prstGeom prst="flowChartProcess">
                      <a:avLst/>
                    </a:prstGeom>
                    <a:blipFill>
                      <a:blip r:embed="rId3"/>
                      <a:srcRect/>
                      <a:stretch>
                        <a:fillRect l="-18000" r="-18000"/>
                      </a:stretch>
                    </a:blipFill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rgbClr r="0" g="0" b="0"/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" name="Freeform: Shape 11">
                      <a:extLst>
                        <a:ext uri="{FF2B5EF4-FFF2-40B4-BE49-F238E27FC236}">
                          <a16:creationId xmlns:a16="http://schemas.microsoft.com/office/drawing/2014/main" id="{37357C22-B61C-1E0A-5D70-B0802F031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6284" y="3554983"/>
                      <a:ext cx="2600960" cy="1341120"/>
                    </a:xfrm>
                    <a:custGeom>
                      <a:avLst/>
                      <a:gdLst>
                        <a:gd name="connsiteX0" fmla="*/ 0 w 2600960"/>
                        <a:gd name="connsiteY0" fmla="*/ 0 h 1341120"/>
                        <a:gd name="connsiteX1" fmla="*/ 2600960 w 2600960"/>
                        <a:gd name="connsiteY1" fmla="*/ 0 h 1341120"/>
                        <a:gd name="connsiteX2" fmla="*/ 2600960 w 2600960"/>
                        <a:gd name="connsiteY2" fmla="*/ 1341120 h 1341120"/>
                        <a:gd name="connsiteX3" fmla="*/ 0 w 2600960"/>
                        <a:gd name="connsiteY3" fmla="*/ 1341120 h 1341120"/>
                        <a:gd name="connsiteX4" fmla="*/ 0 w 2600960"/>
                        <a:gd name="connsiteY4" fmla="*/ 0 h 1341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00960" h="1341120">
                          <a:moveTo>
                            <a:pt x="0" y="0"/>
                          </a:moveTo>
                          <a:lnTo>
                            <a:pt x="2600960" y="0"/>
                          </a:lnTo>
                          <a:lnTo>
                            <a:pt x="2600960" y="1341120"/>
                          </a:lnTo>
                          <a:lnTo>
                            <a:pt x="0" y="13411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  <a:sp3d/>
                  </p:spPr>
                  <p:style>
                    <a:lnRef idx="2">
                      <a:scrgbClr r="0" g="0" b="0"/>
                    </a:lnRef>
                    <a:fillRef idx="1">
                      <a:scrgbClr r="0" g="0" b="0"/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0" tIns="0" rIns="0" bIns="0" numCol="1" spcCol="1270" anchor="b" anchorCtr="0">
                      <a:noAutofit/>
                    </a:bodyPr>
                    <a:lstStyle/>
                    <a:p>
                      <a:pPr marL="0" lvl="0" indent="0" algn="ctr" defTabSz="2889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6500" kern="1200"/>
                    </a:p>
                  </p:txBody>
                </p:sp>
                <p:sp>
                  <p:nvSpPr>
                    <p:cNvPr id="14" name="Freeform: Shape 13">
                      <a:extLst>
                        <a:ext uri="{FF2B5EF4-FFF2-40B4-BE49-F238E27FC236}">
                          <a16:creationId xmlns:a16="http://schemas.microsoft.com/office/drawing/2014/main" id="{05693404-00D0-3B3C-F0B5-C72BE3AD63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86620" y="1396999"/>
                      <a:ext cx="140614" cy="1219200"/>
                    </a:xfrm>
                    <a:custGeom>
                      <a:avLst/>
                      <a:gdLst>
                        <a:gd name="connsiteX0" fmla="*/ 0 w 140614"/>
                        <a:gd name="connsiteY0" fmla="*/ 0 h 1219200"/>
                        <a:gd name="connsiteX1" fmla="*/ 140614 w 140614"/>
                        <a:gd name="connsiteY1" fmla="*/ 0 h 1219200"/>
                        <a:gd name="connsiteX2" fmla="*/ 140614 w 140614"/>
                        <a:gd name="connsiteY2" fmla="*/ 1219200 h 1219200"/>
                        <a:gd name="connsiteX3" fmla="*/ 0 w 140614"/>
                        <a:gd name="connsiteY3" fmla="*/ 1219200 h 1219200"/>
                        <a:gd name="connsiteX4" fmla="*/ 0 w 140614"/>
                        <a:gd name="connsiteY4" fmla="*/ 0 h 1219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614" h="1219200">
                          <a:moveTo>
                            <a:pt x="0" y="0"/>
                          </a:moveTo>
                          <a:lnTo>
                            <a:pt x="140614" y="0"/>
                          </a:lnTo>
                          <a:lnTo>
                            <a:pt x="140614" y="1219200"/>
                          </a:lnTo>
                          <a:lnTo>
                            <a:pt x="0" y="1219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9050" tIns="0" rIns="19050" bIns="0" numCol="1" spcCol="1270" anchor="ctr" anchorCtr="0">
                      <a:noAutofit/>
                    </a:bodyPr>
                    <a:lstStyle/>
                    <a:p>
                      <a:pPr marL="0" lvl="0" indent="0" algn="l" defTabSz="222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500" kern="1200"/>
                    </a:p>
                  </p:txBody>
                </p:sp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2A7FFA9D-E2C2-9AC6-1A55-261ECCF36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1404" y="2819399"/>
                      <a:ext cx="199136" cy="1219200"/>
                    </a:xfrm>
                    <a:custGeom>
                      <a:avLst/>
                      <a:gdLst>
                        <a:gd name="connsiteX0" fmla="*/ 0 w 199136"/>
                        <a:gd name="connsiteY0" fmla="*/ 0 h 1219200"/>
                        <a:gd name="connsiteX1" fmla="*/ 199136 w 199136"/>
                        <a:gd name="connsiteY1" fmla="*/ 0 h 1219200"/>
                        <a:gd name="connsiteX2" fmla="*/ 199136 w 199136"/>
                        <a:gd name="connsiteY2" fmla="*/ 1219200 h 1219200"/>
                        <a:gd name="connsiteX3" fmla="*/ 0 w 199136"/>
                        <a:gd name="connsiteY3" fmla="*/ 1219200 h 1219200"/>
                        <a:gd name="connsiteX4" fmla="*/ 0 w 199136"/>
                        <a:gd name="connsiteY4" fmla="*/ 0 h 1219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9136" h="1219200">
                          <a:moveTo>
                            <a:pt x="0" y="0"/>
                          </a:moveTo>
                          <a:lnTo>
                            <a:pt x="199136" y="0"/>
                          </a:lnTo>
                          <a:lnTo>
                            <a:pt x="199136" y="1219200"/>
                          </a:lnTo>
                          <a:lnTo>
                            <a:pt x="0" y="1219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9050" tIns="0" rIns="19050" bIns="0" numCol="1" spcCol="1270" anchor="ctr" anchorCtr="0">
                      <a:noAutofit/>
                    </a:bodyPr>
                    <a:lstStyle/>
                    <a:p>
                      <a:pPr marL="0" lvl="0" indent="0" algn="l" defTabSz="222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500" kern="1200"/>
                    </a:p>
                  </p:txBody>
                </p:sp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E8BC8315-A4D0-95AE-D483-72DB92F263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86620" y="4241799"/>
                      <a:ext cx="140614" cy="1219200"/>
                    </a:xfrm>
                    <a:custGeom>
                      <a:avLst/>
                      <a:gdLst>
                        <a:gd name="connsiteX0" fmla="*/ 0 w 140614"/>
                        <a:gd name="connsiteY0" fmla="*/ 0 h 1219200"/>
                        <a:gd name="connsiteX1" fmla="*/ 140614 w 140614"/>
                        <a:gd name="connsiteY1" fmla="*/ 0 h 1219200"/>
                        <a:gd name="connsiteX2" fmla="*/ 140614 w 140614"/>
                        <a:gd name="connsiteY2" fmla="*/ 1219200 h 1219200"/>
                        <a:gd name="connsiteX3" fmla="*/ 0 w 140614"/>
                        <a:gd name="connsiteY3" fmla="*/ 1219200 h 1219200"/>
                        <a:gd name="connsiteX4" fmla="*/ 0 w 140614"/>
                        <a:gd name="connsiteY4" fmla="*/ 0 h 1219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614" h="1219200">
                          <a:moveTo>
                            <a:pt x="0" y="0"/>
                          </a:moveTo>
                          <a:lnTo>
                            <a:pt x="140614" y="0"/>
                          </a:lnTo>
                          <a:lnTo>
                            <a:pt x="140614" y="1219200"/>
                          </a:lnTo>
                          <a:lnTo>
                            <a:pt x="0" y="1219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9050" tIns="0" rIns="19050" bIns="0" numCol="1" spcCol="1270" anchor="ctr" anchorCtr="0">
                      <a:noAutofit/>
                    </a:bodyPr>
                    <a:lstStyle/>
                    <a:p>
                      <a:pPr marL="0" lvl="0" indent="0" algn="l" defTabSz="222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500" kern="1200"/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8F4843D0-5541-3644-C0DA-1C03468DC4BD}"/>
                      </a:ext>
                    </a:extLst>
                  </p:cNvPr>
                  <p:cNvGrpSpPr/>
                  <p:nvPr/>
                </p:nvGrpSpPr>
                <p:grpSpPr>
                  <a:xfrm>
                    <a:off x="7562889" y="1677976"/>
                    <a:ext cx="3224400" cy="705116"/>
                    <a:chOff x="7562889" y="1677976"/>
                    <a:chExt cx="3224400" cy="705116"/>
                  </a:xfrm>
                </p:grpSpPr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3695CCFD-3258-6390-62E5-EE5992D7C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2889" y="1677976"/>
                      <a:ext cx="3224400" cy="705116"/>
                    </a:xfrm>
                    <a:prstGeom prst="rect">
                      <a:avLst/>
                    </a:prstGeom>
                    <a:solidFill>
                      <a:srgbClr val="C5DE8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en-IN" dirty="0" err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3D4EDCE-BED2-B183-4F75-BEF0092186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8105" y="1912627"/>
                      <a:ext cx="2258162" cy="2358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>
                        <a:buClr>
                          <a:srgbClr val="97C139"/>
                        </a:buClr>
                      </a:pPr>
                      <a:r>
                        <a:rPr lang="en-US" sz="1800" b="1" dirty="0"/>
                        <a:t>Electrical Insulation</a:t>
                      </a:r>
                      <a:endParaRPr lang="en-IN" sz="1800" dirty="0" err="1"/>
                    </a:p>
                  </p:txBody>
                </p:sp>
              </p:grp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E8376C21-7528-8B82-8C0E-4AEAE257ABF3}"/>
                    </a:ext>
                  </a:extLst>
                </p:cNvPr>
                <p:cNvGrpSpPr/>
                <p:nvPr/>
              </p:nvGrpSpPr>
              <p:grpSpPr>
                <a:xfrm>
                  <a:off x="7562889" y="2700849"/>
                  <a:ext cx="3224400" cy="705116"/>
                  <a:chOff x="7562889" y="2700849"/>
                  <a:chExt cx="3224400" cy="705116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ADD4F0E8-19C7-0B88-8F4F-5CDC71DC25BC}"/>
                      </a:ext>
                    </a:extLst>
                  </p:cNvPr>
                  <p:cNvSpPr/>
                  <p:nvPr/>
                </p:nvSpPr>
                <p:spPr>
                  <a:xfrm>
                    <a:off x="7562889" y="2700849"/>
                    <a:ext cx="3224400" cy="705116"/>
                  </a:xfrm>
                  <a:prstGeom prst="rect">
                    <a:avLst/>
                  </a:prstGeom>
                  <a:solidFill>
                    <a:srgbClr val="C5DE8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37868A7-411A-63F3-16CB-80DC6E6265B0}"/>
                      </a:ext>
                    </a:extLst>
                  </p:cNvPr>
                  <p:cNvSpPr txBox="1"/>
                  <p:nvPr/>
                </p:nvSpPr>
                <p:spPr>
                  <a:xfrm>
                    <a:off x="7973824" y="2926431"/>
                    <a:ext cx="2808312" cy="3880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buClr>
                        <a:srgbClr val="97C139"/>
                      </a:buClr>
                    </a:pPr>
                    <a:r>
                      <a:rPr lang="en-US" sz="1800" b="1" dirty="0"/>
                      <a:t>Thermal Management</a:t>
                    </a:r>
                    <a:endParaRPr lang="en-IN" sz="1800" dirty="0" err="1"/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F9561CA-D27B-CED5-A920-341000481EEF}"/>
                  </a:ext>
                </a:extLst>
              </p:cNvPr>
              <p:cNvGrpSpPr/>
              <p:nvPr/>
            </p:nvGrpSpPr>
            <p:grpSpPr>
              <a:xfrm>
                <a:off x="7562889" y="3856073"/>
                <a:ext cx="3224400" cy="705116"/>
                <a:chOff x="7562889" y="3856073"/>
                <a:chExt cx="3224400" cy="705116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2BD604F-1259-2047-5A6A-0057E9C6F6A4}"/>
                    </a:ext>
                  </a:extLst>
                </p:cNvPr>
                <p:cNvSpPr/>
                <p:nvPr/>
              </p:nvSpPr>
              <p:spPr>
                <a:xfrm>
                  <a:off x="7562889" y="3856073"/>
                  <a:ext cx="3224400" cy="705116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57E188-0FB3-D5F8-2238-358831F174B2}"/>
                    </a:ext>
                  </a:extLst>
                </p:cNvPr>
                <p:cNvSpPr txBox="1"/>
                <p:nvPr/>
              </p:nvSpPr>
              <p:spPr>
                <a:xfrm>
                  <a:off x="8335049" y="4058539"/>
                  <a:ext cx="1884273" cy="3857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buClr>
                      <a:srgbClr val="97C139"/>
                    </a:buClr>
                  </a:pPr>
                  <a:r>
                    <a:rPr lang="en-US" sz="1800" b="1" dirty="0"/>
                    <a:t>Wear Resistance</a:t>
                  </a:r>
                  <a:endParaRPr lang="en-IN" sz="1800" b="1" dirty="0" err="1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9F2AAD-9AA3-2C19-2094-1BBA54964A3E}"/>
              </a:ext>
            </a:extLst>
          </p:cNvPr>
          <p:cNvSpPr txBox="1"/>
          <p:nvPr/>
        </p:nvSpPr>
        <p:spPr>
          <a:xfrm>
            <a:off x="1919536" y="5623344"/>
            <a:ext cx="2376264" cy="334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 Fig 3. Slot Insulation in a stator [3]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33526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25B15-4745-0D6E-2C4B-2BBE73D2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B3A6A-833A-D615-0E08-17A3D46D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73BA42-AFAB-26A6-8ECE-1C908F0E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large scale manufacture such as in the automotive industry: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3930-A846-E414-A052-1D221A533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F60F63-E0CF-BDBA-1498-AA3ABA347AF6}"/>
              </a:ext>
            </a:extLst>
          </p:cNvPr>
          <p:cNvGrpSpPr/>
          <p:nvPr/>
        </p:nvGrpSpPr>
        <p:grpSpPr>
          <a:xfrm>
            <a:off x="2383610" y="1124744"/>
            <a:ext cx="7424780" cy="4862071"/>
            <a:chOff x="2603836" y="1196752"/>
            <a:chExt cx="7424780" cy="4862071"/>
          </a:xfrm>
        </p:grpSpPr>
        <p:pic>
          <p:nvPicPr>
            <p:cNvPr id="8" name="Picture 7" descr="A machine on wheels with wheels&#10;&#10;AI-generated content may be incorrect.">
              <a:extLst>
                <a:ext uri="{FF2B5EF4-FFF2-40B4-BE49-F238E27FC236}">
                  <a16:creationId xmlns:a16="http://schemas.microsoft.com/office/drawing/2014/main" id="{48ADFF93-7923-6927-5068-0DE8A98E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66" y="2477779"/>
              <a:ext cx="2229290" cy="194726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A5F2B4-B4FA-5E16-D585-EA28243F66ED}"/>
                </a:ext>
              </a:extLst>
            </p:cNvPr>
            <p:cNvGrpSpPr/>
            <p:nvPr/>
          </p:nvGrpSpPr>
          <p:grpSpPr>
            <a:xfrm>
              <a:off x="2603836" y="1196752"/>
              <a:ext cx="7424780" cy="4862071"/>
              <a:chOff x="2610999" y="1162870"/>
              <a:chExt cx="7424780" cy="486207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F0A371C-6D51-2D6A-620B-806FDC084D23}"/>
                  </a:ext>
                </a:extLst>
              </p:cNvPr>
              <p:cNvGrpSpPr/>
              <p:nvPr/>
            </p:nvGrpSpPr>
            <p:grpSpPr>
              <a:xfrm>
                <a:off x="3595046" y="1162870"/>
                <a:ext cx="6440733" cy="4862071"/>
                <a:chOff x="3595046" y="1162870"/>
                <a:chExt cx="6440733" cy="486207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EA368AC-3BA3-D49C-F9C8-0C977ACB5E5D}"/>
                    </a:ext>
                  </a:extLst>
                </p:cNvPr>
                <p:cNvGrpSpPr/>
                <p:nvPr/>
              </p:nvGrpSpPr>
              <p:grpSpPr>
                <a:xfrm>
                  <a:off x="4170488" y="1162870"/>
                  <a:ext cx="5865291" cy="4862071"/>
                  <a:chOff x="4170488" y="1162870"/>
                  <a:chExt cx="5865291" cy="4862071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E5EE26F-8D58-D5F1-71A7-C9A130A8332B}"/>
                      </a:ext>
                    </a:extLst>
                  </p:cNvPr>
                  <p:cNvGrpSpPr/>
                  <p:nvPr/>
                </p:nvGrpSpPr>
                <p:grpSpPr>
                  <a:xfrm>
                    <a:off x="4170488" y="1162870"/>
                    <a:ext cx="5865291" cy="4809671"/>
                    <a:chOff x="4170488" y="1162870"/>
                    <a:chExt cx="5865291" cy="4809671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2B7183B8-AD26-D802-0B3C-8FAFEC6EF9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0488" y="1162870"/>
                      <a:ext cx="4217489" cy="4809671"/>
                      <a:chOff x="4170488" y="1162870"/>
                      <a:chExt cx="4217489" cy="4809671"/>
                    </a:xfrm>
                  </p:grpSpPr>
                  <p:sp>
                    <p:nvSpPr>
                      <p:cNvPr id="10" name="Freeform: Shape 9">
                        <a:extLst>
                          <a:ext uri="{FF2B5EF4-FFF2-40B4-BE49-F238E27FC236}">
                            <a16:creationId xmlns:a16="http://schemas.microsoft.com/office/drawing/2014/main" id="{6219A4C3-3C00-77E9-6F2E-65A92C7892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9896" y="1162870"/>
                        <a:ext cx="2312663" cy="1120118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Large batch manufacture with constant motor size.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1" name="Freeform: Shape 10">
                        <a:extLst>
                          <a:ext uri="{FF2B5EF4-FFF2-40B4-BE49-F238E27FC236}">
                            <a16:creationId xmlns:a16="http://schemas.microsoft.com/office/drawing/2014/main" id="{A418C2A6-3F03-6FAC-7F6F-1EBC922A15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932103" y="167382"/>
                            </a:moveTo>
                            <a:arcTo wR="2108744" hR="2108744" stAng="17578948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" name="Freeform: Shape 12">
                        <a:extLst>
                          <a:ext uri="{FF2B5EF4-FFF2-40B4-BE49-F238E27FC236}">
                            <a16:creationId xmlns:a16="http://schemas.microsoft.com/office/drawing/2014/main" id="{C863DD7F-D442-52C3-6FDD-C65C63AD28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4214606" y="1998517"/>
                            </a:moveTo>
                            <a:arcTo wR="2108744" hR="2108744" stAng="21420223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" name="Freeform: Shape 14">
                        <a:extLst>
                          <a:ext uri="{FF2B5EF4-FFF2-40B4-BE49-F238E27FC236}">
                            <a16:creationId xmlns:a16="http://schemas.microsoft.com/office/drawing/2014/main" id="{328DDDB4-BD82-9291-CC8E-95612BB0F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527652" y="4175461"/>
                            </a:moveTo>
                            <a:arcTo wR="2108744" hR="2108744" stAng="4712508" swAng="1374984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" name="Freeform: Shape 16">
                        <a:extLst>
                          <a:ext uri="{FF2B5EF4-FFF2-40B4-BE49-F238E27FC236}">
                            <a16:creationId xmlns:a16="http://schemas.microsoft.com/office/drawing/2014/main" id="{1F22A33C-31B1-4277-97E5-DA11E7DB5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52256" y="3275601"/>
                            </a:moveTo>
                            <a:arcTo wR="2108744" hR="2108744" stAng="8784205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" name="Freeform: Shape 18">
                        <a:extLst>
                          <a:ext uri="{FF2B5EF4-FFF2-40B4-BE49-F238E27FC236}">
                            <a16:creationId xmlns:a16="http://schemas.microsoft.com/office/drawing/2014/main" id="{B16DF984-247D-8D1E-672D-875733C6A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67566" y="919163"/>
                            </a:moveTo>
                            <a:arcTo wR="2108744" hR="2108744" stAng="12860464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20" name="Freeform: Shape 19">
                      <a:extLst>
                        <a:ext uri="{FF2B5EF4-FFF2-40B4-BE49-F238E27FC236}">
                          <a16:creationId xmlns:a16="http://schemas.microsoft.com/office/drawing/2014/main" id="{148DC033-B540-AF87-895D-410FC693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3116" y="2680005"/>
                      <a:ext cx="2312663" cy="1055871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  <a:solidFill>
                      <a:srgbClr val="C5DE89"/>
                    </a:solidFill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High speed insertion (3 sleeves per second).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3E84ECB0-9BE7-B2A2-FD16-B4B389F75E0A}"/>
                      </a:ext>
                    </a:extLst>
                  </p:cNvPr>
                  <p:cNvSpPr/>
                  <p:nvPr/>
                </p:nvSpPr>
                <p:spPr>
                  <a:xfrm>
                    <a:off x="6650756" y="4969070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  <a:solidFill>
                    <a:srgbClr val="C5DE89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Integrated cutting, folding and creasing.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9D6F2AE-339D-A6FD-E985-8192FAE450A4}"/>
                    </a:ext>
                  </a:extLst>
                </p:cNvPr>
                <p:cNvSpPr/>
                <p:nvPr/>
              </p:nvSpPr>
              <p:spPr>
                <a:xfrm>
                  <a:off x="3595046" y="4969070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  <a:solidFill>
                  <a:srgbClr val="C5DE89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Not suitable for high variance, low volume production.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E5B5835-2417-12CB-5AEB-EAF6ECD01E43}"/>
                  </a:ext>
                </a:extLst>
              </p:cNvPr>
              <p:cNvSpPr/>
              <p:nvPr/>
            </p:nvSpPr>
            <p:spPr>
              <a:xfrm>
                <a:off x="2610999" y="2664589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High Investment costs.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5B617E-85E8-EEB1-09C6-F96B45508412}"/>
              </a:ext>
            </a:extLst>
          </p:cNvPr>
          <p:cNvSpPr txBox="1"/>
          <p:nvPr/>
        </p:nvSpPr>
        <p:spPr>
          <a:xfrm>
            <a:off x="4289677" y="4429735"/>
            <a:ext cx="3612645" cy="372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200" dirty="0"/>
              <a:t>. Fig 4. GMW CS-5E Horizontal Slot Cell Inserter [4]</a:t>
            </a:r>
            <a:endParaRPr lang="en-IN" sz="1200" dirty="0" err="1"/>
          </a:p>
        </p:txBody>
      </p:sp>
    </p:spTree>
    <p:extLst>
      <p:ext uri="{BB962C8B-B14F-4D97-AF65-F5344CB8AC3E}">
        <p14:creationId xmlns:p14="http://schemas.microsoft.com/office/powerpoint/2010/main" val="105232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51FB-3982-882E-7DC2-B1EFA712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1BDCF-3FD1-CCC3-F0B9-E66E078D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D2CEA7-48D3-F580-613B-7AC31EC2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small scale manufacture such as in aviation or naval industries: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BF299-4C6E-1953-38C1-3F4F8ACD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B45F50-8452-7AF1-7782-E2CD374D7ACA}"/>
              </a:ext>
            </a:extLst>
          </p:cNvPr>
          <p:cNvGrpSpPr/>
          <p:nvPr/>
        </p:nvGrpSpPr>
        <p:grpSpPr>
          <a:xfrm>
            <a:off x="2357372" y="845416"/>
            <a:ext cx="7477256" cy="5199890"/>
            <a:chOff x="2357371" y="764704"/>
            <a:chExt cx="7477256" cy="5199890"/>
          </a:xfrm>
        </p:grpSpPr>
        <p:pic>
          <p:nvPicPr>
            <p:cNvPr id="44" name="Picture 43" descr="Hands wearing blue gloves holding a piece of metal&#10;&#10;AI-generated content may be incorrect.">
              <a:extLst>
                <a:ext uri="{FF2B5EF4-FFF2-40B4-BE49-F238E27FC236}">
                  <a16:creationId xmlns:a16="http://schemas.microsoft.com/office/drawing/2014/main" id="{46769A24-F80E-CF10-1871-392EE8599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1810" y="2270218"/>
              <a:ext cx="2016224" cy="2184333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94BF13A-507E-AB01-4A8E-0165FEDC709F}"/>
                </a:ext>
              </a:extLst>
            </p:cNvPr>
            <p:cNvGrpSpPr/>
            <p:nvPr/>
          </p:nvGrpSpPr>
          <p:grpSpPr>
            <a:xfrm>
              <a:off x="2357371" y="764704"/>
              <a:ext cx="7477256" cy="5199890"/>
              <a:chOff x="2357372" y="771699"/>
              <a:chExt cx="7477256" cy="519989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6403B1B-9000-D815-6B8A-850D16D9B868}"/>
                  </a:ext>
                </a:extLst>
              </p:cNvPr>
              <p:cNvGrpSpPr/>
              <p:nvPr/>
            </p:nvGrpSpPr>
            <p:grpSpPr>
              <a:xfrm>
                <a:off x="3445498" y="771699"/>
                <a:ext cx="6389130" cy="5199890"/>
                <a:chOff x="3445498" y="771699"/>
                <a:chExt cx="6389130" cy="5199890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13E14CA-A149-1D19-45F3-C31CA73620F1}"/>
                    </a:ext>
                  </a:extLst>
                </p:cNvPr>
                <p:cNvGrpSpPr/>
                <p:nvPr/>
              </p:nvGrpSpPr>
              <p:grpSpPr>
                <a:xfrm>
                  <a:off x="3767260" y="771699"/>
                  <a:ext cx="6067368" cy="5199890"/>
                  <a:chOff x="3767260" y="771699"/>
                  <a:chExt cx="6067368" cy="519989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59B17BA-33E0-E81D-213E-99EB4C113C7E}"/>
                      </a:ext>
                    </a:extLst>
                  </p:cNvPr>
                  <p:cNvGrpSpPr/>
                  <p:nvPr/>
                </p:nvGrpSpPr>
                <p:grpSpPr>
                  <a:xfrm>
                    <a:off x="3767260" y="771699"/>
                    <a:ext cx="6067368" cy="5149874"/>
                    <a:chOff x="3767260" y="771699"/>
                    <a:chExt cx="6067368" cy="5149874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09128208-5E7B-76E2-C911-24B9AC7E9A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67260" y="771699"/>
                      <a:ext cx="4993035" cy="5149874"/>
                      <a:chOff x="3767260" y="771699"/>
                      <a:chExt cx="4993035" cy="514987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6F192D0-6C2D-01F6-9E76-335323943A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67260" y="1301321"/>
                        <a:ext cx="4993035" cy="4620252"/>
                        <a:chOff x="3785873" y="1301321"/>
                        <a:chExt cx="4620252" cy="4620252"/>
                      </a:xfrm>
                    </p:grpSpPr>
                    <p:sp>
                      <p:nvSpPr>
                        <p:cNvPr id="34" name="Freeform: Shape 33">
                          <a:extLst>
                            <a:ext uri="{FF2B5EF4-FFF2-40B4-BE49-F238E27FC236}">
                              <a16:creationId xmlns:a16="http://schemas.microsoft.com/office/drawing/2014/main" id="{EC83C5B7-A906-A104-505A-0B8F524EAC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212328" y="183458"/>
                              </a:moveTo>
                              <a:arcTo wR="2310126" hR="2310126" stAng="17579295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5815A3ED-2261-6287-F655-17A2758CE6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617101" y="2189512"/>
                              </a:moveTo>
                              <a:arcTo wR="2310126" hR="2310126" stAng="21420430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 dirty="0"/>
                        </a:p>
                      </p:txBody>
                    </p:sp>
                    <p:sp>
                      <p:nvSpPr>
                        <p:cNvPr id="38" name="Freeform: Shape 37">
                          <a:extLst>
                            <a:ext uri="{FF2B5EF4-FFF2-40B4-BE49-F238E27FC236}">
                              <a16:creationId xmlns:a16="http://schemas.microsoft.com/office/drawing/2014/main" id="{F8DF81F9-FC0F-55EC-F7FD-5A76518C81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2768824" y="4574254"/>
                              </a:moveTo>
                              <a:arcTo wR="2310126" hR="2310126" stAng="4712834" swAng="1374332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0" name="Freeform: Shape 39">
                          <a:extLst>
                            <a:ext uri="{FF2B5EF4-FFF2-40B4-BE49-F238E27FC236}">
                              <a16:creationId xmlns:a16="http://schemas.microsoft.com/office/drawing/2014/main" id="{FECB2CCE-4018-99FE-5B34-C94FB73E22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85803" y="3588275"/>
                              </a:moveTo>
                              <a:arcTo wR="2310126" hR="2310126" stAng="8784456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197C93A2-CB3A-7AE1-FDB9-64B1170AF4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02763" y="1006803"/>
                              </a:moveTo>
                              <a:arcTo wR="2310126" hR="2310126" stAng="12860714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</p:grpSp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B69DAAA0-208E-622E-38EF-C7C251AAF6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9667" y="771699"/>
                        <a:ext cx="2312663" cy="1055871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High variance low volume production.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BD4EC14F-C575-08B5-C5E3-49A8741DA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965" y="2304419"/>
                      <a:ext cx="2312663" cy="1156989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Insertion is done manually.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0E41E7ED-1759-6055-EE1D-33244D72A10E}"/>
                      </a:ext>
                    </a:extLst>
                  </p:cNvPr>
                  <p:cNvSpPr/>
                  <p:nvPr/>
                </p:nvSpPr>
                <p:spPr>
                  <a:xfrm>
                    <a:off x="6433840" y="4915718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Use of jigs, cutting/folding machines.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02775BD-9691-FF17-3991-30AFFC86A700}"/>
                    </a:ext>
                  </a:extLst>
                </p:cNvPr>
                <p:cNvSpPr/>
                <p:nvPr/>
              </p:nvSpPr>
              <p:spPr>
                <a:xfrm>
                  <a:off x="3445498" y="4915718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Labor intensive, difficult to scale.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A24769D-7979-C0ED-056F-32B6754B4537}"/>
                  </a:ext>
                </a:extLst>
              </p:cNvPr>
              <p:cNvSpPr/>
              <p:nvPr/>
            </p:nvSpPr>
            <p:spPr>
              <a:xfrm>
                <a:off x="2357372" y="2277804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  <a:solidFill>
                <a:srgbClr val="C5DE8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Flexible, low cost.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0D5579-814E-EF36-C0C8-F549DDC0B92D}"/>
              </a:ext>
            </a:extLst>
          </p:cNvPr>
          <p:cNvSpPr txBox="1"/>
          <p:nvPr/>
        </p:nvSpPr>
        <p:spPr>
          <a:xfrm>
            <a:off x="9984432" y="6045306"/>
            <a:ext cx="1662612" cy="254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*AI generated image</a:t>
            </a:r>
            <a:endParaRPr lang="en-IN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7AE3E-0FCC-188A-6FDF-8BF3450A2DB7}"/>
              </a:ext>
            </a:extLst>
          </p:cNvPr>
          <p:cNvSpPr txBox="1"/>
          <p:nvPr/>
        </p:nvSpPr>
        <p:spPr>
          <a:xfrm>
            <a:off x="4787613" y="4670444"/>
            <a:ext cx="2952328" cy="218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 Fig 5. Manual insertion of slot liner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61549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FD6601-DFEA-ED66-08B2-E38FEB6B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07.11.2025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2330-9822-E442-9355-B2E7A319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E5D41F-40E2-8A96-A507-3DAC206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parametric funnel designed to automate the insertion of slot liners efficiently and accurately.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267A-7252-A527-C640-D76EE323C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6" name="Picture 5" descr="A machine with a circular object&#10;&#10;AI-generated content may be incorrect.">
            <a:extLst>
              <a:ext uri="{FF2B5EF4-FFF2-40B4-BE49-F238E27FC236}">
                <a16:creationId xmlns:a16="http://schemas.microsoft.com/office/drawing/2014/main" id="{03906EFE-F409-A37B-A97C-1EE64217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81" t="-12112" r="2384" b="16527"/>
          <a:stretch>
            <a:fillRect/>
          </a:stretch>
        </p:blipFill>
        <p:spPr>
          <a:xfrm>
            <a:off x="8735615" y="836712"/>
            <a:ext cx="3456384" cy="449964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B6E36-4D7D-36E7-11CE-DB9AB5B813A2}"/>
              </a:ext>
            </a:extLst>
          </p:cNvPr>
          <p:cNvSpPr txBox="1"/>
          <p:nvPr/>
        </p:nvSpPr>
        <p:spPr>
          <a:xfrm>
            <a:off x="839788" y="1268760"/>
            <a:ext cx="7128420" cy="3672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b="1" dirty="0"/>
              <a:t>Approach: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Parametric funnel adaptable to different stator configurations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Three key parameters can be adjusted for varying stator types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Integration of the funnel with a collaborative robot for complete automation</a:t>
            </a:r>
          </a:p>
          <a:p>
            <a:pPr>
              <a:buClr>
                <a:srgbClr val="97C139"/>
              </a:buClr>
            </a:pPr>
            <a:endParaRPr lang="en-IN" sz="1600" b="1" dirty="0"/>
          </a:p>
          <a:p>
            <a:pPr>
              <a:buClr>
                <a:srgbClr val="97C139"/>
              </a:buClr>
            </a:pPr>
            <a:r>
              <a:rPr lang="en-IN" sz="1600" b="1" dirty="0"/>
              <a:t>Expected benefits: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Increased precision and reliability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Reduced labour intensity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Flexibility for small-batch, high-variance manufacturing</a:t>
            </a:r>
          </a:p>
          <a:p>
            <a:pPr>
              <a:buClr>
                <a:srgbClr val="97C139"/>
              </a:buClr>
            </a:pPr>
            <a:endParaRPr lang="en-IN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317EEF-597C-1A6A-6462-D7A4D18A986A}"/>
              </a:ext>
            </a:extLst>
          </p:cNvPr>
          <p:cNvGrpSpPr/>
          <p:nvPr/>
        </p:nvGrpSpPr>
        <p:grpSpPr>
          <a:xfrm>
            <a:off x="10367491" y="4581128"/>
            <a:ext cx="360040" cy="864096"/>
            <a:chOff x="10344472" y="4509120"/>
            <a:chExt cx="360040" cy="86409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643214-E8C9-A74D-6615-625E08925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44472" y="4509120"/>
              <a:ext cx="119335" cy="864096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1FF209-A17E-00ED-DB00-D0E3DFF78EE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807" y="5360823"/>
              <a:ext cx="240705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F48532-64B3-27A7-6EC6-D5846B17AE03}"/>
              </a:ext>
            </a:extLst>
          </p:cNvPr>
          <p:cNvSpPr txBox="1"/>
          <p:nvPr/>
        </p:nvSpPr>
        <p:spPr>
          <a:xfrm>
            <a:off x="10800829" y="5282784"/>
            <a:ext cx="1391171" cy="324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Parametric Funnel</a:t>
            </a:r>
            <a:endParaRPr lang="en-IN" dirty="0" err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DC27DE-CC2D-FF83-E96A-E9944B9D713A}"/>
              </a:ext>
            </a:extLst>
          </p:cNvPr>
          <p:cNvCxnSpPr>
            <a:cxnSpLocks/>
          </p:cNvCxnSpPr>
          <p:nvPr/>
        </p:nvCxnSpPr>
        <p:spPr>
          <a:xfrm flipH="1">
            <a:off x="8734697" y="400506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4024796-3150-AF7C-A45E-5DABC3FCDEE1}"/>
              </a:ext>
            </a:extLst>
          </p:cNvPr>
          <p:cNvSpPr txBox="1"/>
          <p:nvPr/>
        </p:nvSpPr>
        <p:spPr>
          <a:xfrm>
            <a:off x="7968208" y="3897052"/>
            <a:ext cx="1414561" cy="2160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Slot Liner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8120309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272c5f-d4c3-4ba8-b142-2c71cf223724"/>
</p:tagLst>
</file>

<file path=ppt/theme/theme1.xml><?xml version="1.0" encoding="utf-8"?>
<a:theme xmlns:a="http://schemas.openxmlformats.org/drawingml/2006/main" name="FAPS PPT2022">
  <a:themeElements>
    <a:clrScheme name="FAPS Color 2022">
      <a:dk1>
        <a:srgbClr val="000000"/>
      </a:dk1>
      <a:lt1>
        <a:srgbClr val="FFFFFF"/>
      </a:lt1>
      <a:dk2>
        <a:srgbClr val="6A8A22"/>
      </a:dk2>
      <a:lt2>
        <a:srgbClr val="97C139"/>
      </a:lt2>
      <a:accent1>
        <a:srgbClr val="C5DE89"/>
      </a:accent1>
      <a:accent2>
        <a:srgbClr val="61C086"/>
      </a:accent2>
      <a:accent3>
        <a:srgbClr val="779FB5"/>
      </a:accent3>
      <a:accent4>
        <a:srgbClr val="6C8CC7"/>
      </a:accent4>
      <a:accent5>
        <a:srgbClr val="95A2AB"/>
      </a:accent5>
      <a:accent6>
        <a:srgbClr val="D1D9DE"/>
      </a:accent6>
      <a:hlink>
        <a:srgbClr val="97C139"/>
      </a:hlink>
      <a:folHlink>
        <a:srgbClr val="6A8A22"/>
      </a:folHlink>
    </a:clrScheme>
    <a:fontScheme name="FAPS fonts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5DE89"/>
        </a:solidFill>
        <a:ln>
          <a:noFill/>
        </a:ln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95A2A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buClr>
            <a:srgbClr val="97C139"/>
          </a:buClr>
          <a:defRPr dirty="0" err="1" smtClean="0"/>
        </a:defPPr>
      </a:lstStyle>
    </a:txDef>
  </a:objectDefaults>
  <a:extraClrSchemeLst/>
  <a:custClrLst>
    <a:custClr name="Hausfarbe FAPS-Grün">
      <a:srgbClr val="97C139"/>
    </a:custClr>
    <a:custClr name="Hausfarbe Grün">
      <a:srgbClr val="658D67"/>
    </a:custClr>
    <a:custClr name="Hausfarbe Türkis">
      <a:srgbClr val="34677D"/>
    </a:custClr>
    <a:custClr name="FAU-Blau">
      <a:srgbClr val="04316A"/>
    </a:custClr>
    <a:custClr name="Leer">
      <a:srgbClr val="FFFFFF"/>
    </a:custClr>
    <a:custClr name="Leer">
      <a:srgbClr val="FFFFFF"/>
    </a:custClr>
    <a:custClr name="Leer">
      <a:srgbClr val="FFFFFF"/>
    </a:custClr>
    <a:custClr name="Gelb">
      <a:srgbClr val="FFCB00"/>
    </a:custClr>
    <a:custClr name="Orange">
      <a:srgbClr val="F5821F"/>
    </a:custClr>
    <a:custClr name="Rot">
      <a:srgbClr val="DC1E26"/>
    </a:custClr>
    <a:custClr name="FAPS-Grün dunkel">
      <a:srgbClr val="6A8A22"/>
    </a:custClr>
    <a:custClr name="Grün dunkel">
      <a:srgbClr val="3F5F44"/>
    </a:custClr>
    <a:custClr name="Türkis dunkel">
      <a:srgbClr val="004359"/>
    </a:custClr>
    <a:custClr name="FAU-Blau dunkel">
      <a:srgbClr val="041E42"/>
    </a:custClr>
    <a:custClr name="Leer">
      <a:srgbClr val="FFFFFF"/>
    </a:custClr>
    <a:custClr name="Leer">
      <a:srgbClr val="FFFFFF"/>
    </a:custClr>
    <a:custClr name="Leer">
      <a:srgbClr val="FFFFFF"/>
    </a:custClr>
    <a:custClr name="Grau 1">
      <a:srgbClr val="95A2AB"/>
    </a:custClr>
    <a:custClr name="Grau 2">
      <a:srgbClr val="B0BCC4"/>
    </a:custClr>
    <a:custClr name="Grau 3">
      <a:srgbClr val="D1D9DE"/>
    </a:custClr>
    <a:custClr name="FAPS-Grün hell">
      <a:srgbClr val="C5DE89"/>
    </a:custClr>
    <a:custClr name="Grün hell">
      <a:srgbClr val="61C086"/>
    </a:custClr>
    <a:custClr name="TF Metallic">
      <a:srgbClr val="779FB5"/>
    </a:custClr>
    <a:custClr name="FAU-Blau hell">
      <a:srgbClr val="6C8CC7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blank.potx" id="{720754B2-DF66-42F2-959A-BA51D9482042}" vid="{8800025A-0D59-4170-BD1C-8F5B36C530E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1714</TotalTime>
  <Words>2203</Words>
  <Application>Microsoft Office PowerPoint</Application>
  <PresentationFormat>Widescreen</PresentationFormat>
  <Paragraphs>221</Paragraphs>
  <Slides>21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Symbol</vt:lpstr>
      <vt:lpstr>Wingdings</vt:lpstr>
      <vt:lpstr>FAPS PPT2022</vt:lpstr>
      <vt:lpstr>PowerPoint Presentation</vt:lpstr>
      <vt:lpstr>Development of a Parametric Tool for Automated  Slot Insulation Insertion in Small-Scale Electric- Motor Stator Production </vt:lpstr>
      <vt:lpstr>Climate change and CO₂ emissions drive the need for sustainable mobility, leading to a rapid  rise in electric vehicle demand.</vt:lpstr>
      <vt:lpstr>Objective: To Develop a flexible insertion tool to automate slot-liner insertion in small-scale stator manufacturing</vt:lpstr>
      <vt:lpstr>Producing a stator requires a sequence of precise manufacturing steps, ensuring structural integrity, insulation, and electrical reliability.</vt:lpstr>
      <vt:lpstr>In stator production, slot liners are essential components that ensure proper insulation of the windings and protect against mechanical wear during operation.</vt:lpstr>
      <vt:lpstr>How slot liners are inserted in large scale manufacture such as in the automotive industry:</vt:lpstr>
      <vt:lpstr>How slot liners are inserted in small scale manufacture such as in aviation or naval industries:</vt:lpstr>
      <vt:lpstr>Introducing a parametric funnel designed to automate the insertion of slot liners efficiently and accurately.</vt:lpstr>
      <vt:lpstr>Robotic Module for Automated Insertion: UR10e Collaborative Robot, RG2 Gripper, and Force/Torque Sensor</vt:lpstr>
      <vt:lpstr>Mechanical fixtures were designed to ensure precise and reliable positioning of the stator, slot liner, and funnel throughout the assembly process.</vt:lpstr>
      <vt:lpstr>Three key parameters for the parametric funnel were chosen to allow adaptation to different stator geometries.</vt:lpstr>
      <vt:lpstr>The funnel design incorporates several key features and design considerations aimed at ensuring optimal alignment, stability, and compatibility with stators of varying geometries.</vt:lpstr>
      <vt:lpstr>Automation Process of Slot Liner Insertion with the Proposed Parametric Funnel:</vt:lpstr>
      <vt:lpstr>Funnel validation through evaluation using stators of varying geometries, designated as Stator A, Stator B, and Stator C</vt:lpstr>
      <vt:lpstr>Performance evaluation based on the success rates obtained from the validation of all three stator geometries.</vt:lpstr>
      <vt:lpstr>Error analysis and corresponding mitigation measures derived from preliminary trials conducted on the three stator geometries.</vt:lpstr>
      <vt:lpstr>The results provide valuable insights and highlight areas where further improvements can be made to enhance the process and make it more relevant to industry applications.</vt:lpstr>
      <vt:lpstr>References</vt:lpstr>
      <vt:lpstr>PowerPoint Presentation</vt:lpstr>
      <vt:lpstr>PowerPoint Presentation</vt:lpstr>
    </vt:vector>
  </TitlesOfParts>
  <Manager>Simon.Froehlig@faps.fau.de;michael.masuch@faps.fau.de</Manager>
  <Company>FAPS / E|Drive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E|Drive</dc:subject>
  <dc:creator>Henrich, Valentin</dc:creator>
  <cp:lastModifiedBy>Sebastian, Alen</cp:lastModifiedBy>
  <cp:revision>50</cp:revision>
  <dcterms:created xsi:type="dcterms:W3CDTF">2025-04-15T08:38:21Z</dcterms:created>
  <dcterms:modified xsi:type="dcterms:W3CDTF">2025-11-07T08:34:27Z</dcterms:modified>
</cp:coreProperties>
</file>